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91"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5" r:id="rId25"/>
    <p:sldId id="284" r:id="rId26"/>
    <p:sldId id="281" r:id="rId27"/>
    <p:sldId id="282" r:id="rId28"/>
    <p:sldId id="286" r:id="rId29"/>
    <p:sldId id="287" r:id="rId30"/>
    <p:sldId id="292" r:id="rId31"/>
    <p:sldId id="288" r:id="rId32"/>
    <p:sldId id="289" r:id="rId33"/>
    <p:sldId id="290" r:id="rId34"/>
    <p:sldId id="283"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60"/>
  </p:normalViewPr>
  <p:slideViewPr>
    <p:cSldViewPr snapToGrid="0">
      <p:cViewPr varScale="1">
        <p:scale>
          <a:sx n="77" d="100"/>
          <a:sy n="77" d="100"/>
        </p:scale>
        <p:origin x="8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9EF41CC5-EF3B-4A6D-8229-3F1333EADFB3}">
      <dgm:prSet custT="1"/>
      <dgm:spPr/>
      <dgm:t>
        <a:bodyPr/>
        <a:lstStyle/>
        <a:p>
          <a:pPr>
            <a:lnSpc>
              <a:spcPct val="100000"/>
            </a:lnSpc>
            <a:defRPr cap="all"/>
          </a:pPr>
          <a:r>
            <a:rPr lang="en-US" sz="1400" b="1" cap="none" dirty="0">
              <a:latin typeface="Baskerville Old Face" panose="02020602080505020303" pitchFamily="18" charset="0"/>
              <a:cs typeface="Times New Roman" panose="02020603050405020304" pitchFamily="18" charset="0"/>
            </a:rPr>
            <a:t>Approach and analysis</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B21B42CB-9B73-4DD8-A983-F46D5AC053D4}">
      <dgm:prSet custT="1"/>
      <dgm:spPr/>
      <dgm:t>
        <a:bodyPr/>
        <a:lstStyle/>
        <a:p>
          <a:pPr>
            <a:lnSpc>
              <a:spcPct val="100000"/>
            </a:lnSpc>
            <a:defRPr cap="all"/>
          </a:pPr>
          <a:r>
            <a:rPr lang="en-IN" sz="1400" b="1" cap="none" dirty="0">
              <a:latin typeface="Baskerville Old Face" panose="02020602080505020303" pitchFamily="18" charset="0"/>
              <a:cs typeface="Times New Roman" panose="02020603050405020304" pitchFamily="18" charset="0"/>
            </a:rPr>
            <a:t>References</a:t>
          </a:r>
          <a:endParaRPr lang="en-US" sz="1400" b="1" cap="none" dirty="0">
            <a:latin typeface="Baskerville Old Face" panose="02020602080505020303" pitchFamily="18" charset="0"/>
            <a:cs typeface="Times New Roman" panose="02020603050405020304" pitchFamily="18" charset="0"/>
          </a:endParaRPr>
        </a:p>
      </dgm:t>
    </dgm:pt>
    <dgm:pt modelId="{5A3BAC6B-DAEF-4E87-84BC-8336C030FBFB}" type="parTrans" cxnId="{CBAFB165-8A97-4A2F-9665-FAF4E3CA4906}">
      <dgm:prSet/>
      <dgm:spPr/>
      <dgm:t>
        <a:bodyPr/>
        <a:lstStyle/>
        <a:p>
          <a:endParaRPr lang="en-US"/>
        </a:p>
      </dgm:t>
    </dgm:pt>
    <dgm:pt modelId="{FB0A049E-E76C-471F-B974-D08F6E97D0D0}" type="sibTrans" cxnId="{CBAFB165-8A97-4A2F-9665-FAF4E3CA4906}">
      <dgm:prSet phldrT="07" phldr="0"/>
      <dgm:spPr/>
      <dgm:t>
        <a:bodyPr/>
        <a:lstStyle/>
        <a:p>
          <a:r>
            <a:rPr lang="en-US"/>
            <a:t>07</a:t>
          </a:r>
        </a:p>
      </dgm:t>
    </dgm:pt>
    <dgm:pt modelId="{3F4EFB20-E052-452D-BF36-7B1D0206226A}">
      <dgm:prSet custT="1"/>
      <dgm:spPr/>
      <dgm:t>
        <a:bodyPr/>
        <a:lstStyle/>
        <a:p>
          <a:pPr>
            <a:lnSpc>
              <a:spcPct val="100000"/>
            </a:lnSpc>
            <a:defRPr cap="all"/>
          </a:pPr>
          <a:r>
            <a:rPr lang="en-IN" sz="1400" b="1" cap="none" dirty="0">
              <a:latin typeface="Baskerville Old Face" panose="02020602080505020303" pitchFamily="18" charset="0"/>
              <a:cs typeface="Times New Roman" panose="02020603050405020304" pitchFamily="18" charset="0"/>
            </a:rPr>
            <a:t>Graphs and visualizations</a:t>
          </a:r>
          <a:endParaRPr lang="en-US" sz="1400" b="1" cap="none" dirty="0">
            <a:latin typeface="Baskerville Old Face" panose="02020602080505020303" pitchFamily="18" charset="0"/>
            <a:cs typeface="Times New Roman" panose="02020603050405020304" pitchFamily="18" charset="0"/>
          </a:endParaRPr>
        </a:p>
      </dgm:t>
    </dgm:pt>
    <dgm:pt modelId="{D8C86D24-CC33-43E6-B766-2353E2B42B56}" type="parTrans" cxnId="{6FB466F9-EC02-461F-981E-64148FE0073D}">
      <dgm:prSet/>
      <dgm:spPr/>
      <dgm:t>
        <a:bodyPr/>
        <a:lstStyle/>
        <a:p>
          <a:endParaRPr lang="en-US"/>
        </a:p>
      </dgm:t>
    </dgm:pt>
    <dgm:pt modelId="{25348128-1400-4562-A731-9A5203C21CAC}" type="sibTrans" cxnId="{6FB466F9-EC02-461F-981E-64148FE0073D}">
      <dgm:prSet phldrT="04" phldr="0"/>
      <dgm:spPr/>
      <dgm:t>
        <a:bodyPr/>
        <a:lstStyle/>
        <a:p>
          <a:r>
            <a:rPr lang="en-US"/>
            <a:t>04</a:t>
          </a:r>
        </a:p>
      </dgm:t>
    </dgm:pt>
    <dgm:pt modelId="{E86E8F1A-8AF3-4F63-B022-ECE2C776B3E7}">
      <dgm:prSet custT="1"/>
      <dgm:spPr/>
      <dgm:t>
        <a:bodyPr/>
        <a:lstStyle/>
        <a:p>
          <a:pPr>
            <a:lnSpc>
              <a:spcPct val="100000"/>
            </a:lnSpc>
            <a:defRPr cap="all"/>
          </a:pPr>
          <a:r>
            <a:rPr lang="en-IN" sz="1400" b="1" cap="none" dirty="0">
              <a:latin typeface="Baskerville Old Face" panose="02020602080505020303" pitchFamily="18" charset="0"/>
              <a:cs typeface="Times New Roman" panose="02020603050405020304" pitchFamily="18" charset="0"/>
            </a:rPr>
            <a:t>Conclusion</a:t>
          </a:r>
          <a:endParaRPr lang="en-US" sz="1400" b="1" cap="none" dirty="0">
            <a:latin typeface="Baskerville Old Face" panose="02020602080505020303" pitchFamily="18" charset="0"/>
            <a:cs typeface="Times New Roman" panose="02020603050405020304" pitchFamily="18" charset="0"/>
          </a:endParaRPr>
        </a:p>
      </dgm:t>
    </dgm:pt>
    <dgm:pt modelId="{B8BF3D59-B2B6-44CF-A6DC-1FD8F4C54AD7}" type="parTrans" cxnId="{99BE2A99-0814-486D-AB38-CFC9DE1AC7E7}">
      <dgm:prSet/>
      <dgm:spPr/>
      <dgm:t>
        <a:bodyPr/>
        <a:lstStyle/>
        <a:p>
          <a:endParaRPr lang="en-US"/>
        </a:p>
      </dgm:t>
    </dgm:pt>
    <dgm:pt modelId="{E68E8CCE-50C9-4911-A840-42FF73A69068}" type="sibTrans" cxnId="{99BE2A99-0814-486D-AB38-CFC9DE1AC7E7}">
      <dgm:prSet phldrT="06" phldr="0"/>
      <dgm:spPr/>
      <dgm:t>
        <a:bodyPr/>
        <a:lstStyle/>
        <a:p>
          <a:r>
            <a:rPr lang="en-US"/>
            <a:t>06</a:t>
          </a:r>
        </a:p>
      </dgm:t>
    </dgm:pt>
    <dgm:pt modelId="{DC13AB6D-DEA2-4CBB-AC69-1EF1A6AD1512}">
      <dgm:prSet custT="1"/>
      <dgm:spPr/>
      <dgm:t>
        <a:bodyPr/>
        <a:lstStyle/>
        <a:p>
          <a:pPr>
            <a:lnSpc>
              <a:spcPct val="100000"/>
            </a:lnSpc>
            <a:defRPr cap="all"/>
          </a:pPr>
          <a:r>
            <a:rPr lang="en-US" sz="1400" b="1" cap="none" dirty="0">
              <a:latin typeface="Baskerville Old Face" panose="02020602080505020303" pitchFamily="18" charset="0"/>
              <a:cs typeface="Times New Roman" panose="02020603050405020304" pitchFamily="18" charset="0"/>
            </a:rPr>
            <a:t>Goal – what problem are we trying to solve?</a:t>
          </a:r>
        </a:p>
      </dgm:t>
    </dgm:pt>
    <dgm:pt modelId="{9C64CC83-643C-4E12-8F97-BC19DC031190}" type="sibTrans" cxnId="{4B888393-351D-4489-90C9-5A68061AB236}">
      <dgm:prSet phldrT="01" phldr="0"/>
      <dgm:spPr/>
      <dgm:t>
        <a:bodyPr/>
        <a:lstStyle/>
        <a:p>
          <a:r>
            <a:rPr lang="en-US"/>
            <a:t>01</a:t>
          </a:r>
          <a:endParaRPr lang="en-US" dirty="0"/>
        </a:p>
      </dgm:t>
    </dgm:pt>
    <dgm:pt modelId="{2C752582-D9FF-4E04-A92F-827DB4BB5C48}" type="parTrans" cxnId="{4B888393-351D-4489-90C9-5A68061AB236}">
      <dgm:prSet/>
      <dgm:spPr/>
      <dgm:t>
        <a:bodyPr/>
        <a:lstStyle/>
        <a:p>
          <a:endParaRPr lang="en-US"/>
        </a:p>
      </dgm:t>
    </dgm:pt>
    <dgm:pt modelId="{53742231-981F-480A-940F-203EC2F7423F}">
      <dgm:prSet custT="1"/>
      <dgm:spPr/>
      <dgm:t>
        <a:bodyPr/>
        <a:lstStyle/>
        <a:p>
          <a:pPr>
            <a:lnSpc>
              <a:spcPct val="100000"/>
            </a:lnSpc>
            <a:defRPr cap="all"/>
          </a:pPr>
          <a:r>
            <a:rPr lang="en-US" sz="1400" b="1" cap="none" dirty="0">
              <a:latin typeface="Baskerville Old Face" panose="02020602080505020303" pitchFamily="18" charset="0"/>
              <a:cs typeface="Times New Roman" panose="02020603050405020304" pitchFamily="18" charset="0"/>
            </a:rPr>
            <a:t>Data description</a:t>
          </a:r>
        </a:p>
      </dgm:t>
    </dgm:pt>
    <dgm:pt modelId="{EF449C32-A7AE-4099-9E9B-9E2F736A89CE}" type="sibTrans" cxnId="{F226B1C2-5D99-403A-8240-EAD6BD4D8534}">
      <dgm:prSet phldrT="02" phldr="0"/>
      <dgm:spPr/>
      <dgm:t>
        <a:bodyPr/>
        <a:lstStyle/>
        <a:p>
          <a:r>
            <a:rPr lang="en-US"/>
            <a:t>02</a:t>
          </a:r>
        </a:p>
      </dgm:t>
    </dgm:pt>
    <dgm:pt modelId="{2FC75195-FBA1-43DE-85DD-40B4B3A2F1F3}" type="parTrans" cxnId="{F226B1C2-5D99-403A-8240-EAD6BD4D8534}">
      <dgm:prSet/>
      <dgm:spPr/>
      <dgm:t>
        <a:bodyPr/>
        <a:lstStyle/>
        <a:p>
          <a:endParaRPr lang="en-US"/>
        </a:p>
      </dgm:t>
    </dgm:pt>
    <dgm:pt modelId="{8D025C1C-A267-484F-80C5-4D2A434B88C8}">
      <dgm:prSet custT="1"/>
      <dgm:spPr/>
      <dgm:t>
        <a:bodyPr/>
        <a:lstStyle/>
        <a:p>
          <a:pPr>
            <a:lnSpc>
              <a:spcPct val="100000"/>
            </a:lnSpc>
            <a:defRPr cap="all"/>
          </a:pPr>
          <a:r>
            <a:rPr lang="en-US" sz="1400" b="1" cap="none" dirty="0">
              <a:latin typeface="Baskerville Old Face" panose="02020602080505020303" pitchFamily="18" charset="0"/>
              <a:cs typeface="Times New Roman" panose="02020603050405020304" pitchFamily="18" charset="0"/>
            </a:rPr>
            <a:t>Training and testing a model</a:t>
          </a:r>
        </a:p>
      </dgm:t>
    </dgm:pt>
    <dgm:pt modelId="{D35612EC-915A-4071-B62A-92DD3A20FB0D}" type="parTrans" cxnId="{F569D7DD-AD3A-4903-95D7-FBA6ABB99BEF}">
      <dgm:prSet/>
      <dgm:spPr/>
      <dgm:t>
        <a:bodyPr/>
        <a:lstStyle/>
        <a:p>
          <a:endParaRPr lang="en-US"/>
        </a:p>
      </dgm:t>
    </dgm:pt>
    <dgm:pt modelId="{6066E239-1E0D-4603-A8DA-02C9253298E2}" type="sibTrans" cxnId="{F569D7DD-AD3A-4903-95D7-FBA6ABB99BEF}">
      <dgm:prSet phldrT="05" phldr="0"/>
      <dgm:spPr/>
      <dgm:t>
        <a:bodyPr/>
        <a:lstStyle/>
        <a:p>
          <a:r>
            <a:rPr lang="en-US"/>
            <a:t>05</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7"/>
      <dgm:spPr/>
    </dgm:pt>
    <dgm:pt modelId="{BBA91679-4684-4A04-8AEB-03038C78A75C}" type="pres">
      <dgm:prSet presAssocID="{9C64CC83-643C-4E12-8F97-BC19DC031190}" presName="sibTransNodeRect" presStyleLbl="alignNode1" presStyleIdx="0" presStyleCnt="7">
        <dgm:presLayoutVars>
          <dgm:chMax val="0"/>
          <dgm:bulletEnabled val="1"/>
        </dgm:presLayoutVars>
      </dgm:prSet>
      <dgm:spPr/>
    </dgm:pt>
    <dgm:pt modelId="{5F398AEE-BC0F-4F30-99FA-92D67A176C2D}" type="pres">
      <dgm:prSet presAssocID="{DC13AB6D-DEA2-4CBB-AC69-1EF1A6AD1512}" presName="nodeRect" presStyleLbl="alignNode1" presStyleIdx="0" presStyleCnt="7">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7"/>
      <dgm:spPr/>
    </dgm:pt>
    <dgm:pt modelId="{975C752B-C37A-4BA6-A3AE-2202A141404A}" type="pres">
      <dgm:prSet presAssocID="{EF449C32-A7AE-4099-9E9B-9E2F736A89CE}" presName="sibTransNodeRect" presStyleLbl="alignNode1" presStyleIdx="1" presStyleCnt="7">
        <dgm:presLayoutVars>
          <dgm:chMax val="0"/>
          <dgm:bulletEnabled val="1"/>
        </dgm:presLayoutVars>
      </dgm:prSet>
      <dgm:spPr/>
    </dgm:pt>
    <dgm:pt modelId="{C5BDCA19-B754-421E-A6CC-628F80FC74CB}" type="pres">
      <dgm:prSet presAssocID="{53742231-981F-480A-940F-203EC2F7423F}" presName="nodeRect" presStyleLbl="alignNode1" presStyleIdx="1" presStyleCnt="7">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7"/>
      <dgm:spPr/>
    </dgm:pt>
    <dgm:pt modelId="{E20811D6-E5D4-4C9E-AABF-9E0E1902CA2C}" type="pres">
      <dgm:prSet presAssocID="{98E6DD7C-B953-4119-9F64-9914E467ECBF}" presName="sibTransNodeRect" presStyleLbl="alignNode1" presStyleIdx="2" presStyleCnt="7">
        <dgm:presLayoutVars>
          <dgm:chMax val="0"/>
          <dgm:bulletEnabled val="1"/>
        </dgm:presLayoutVars>
      </dgm:prSet>
      <dgm:spPr/>
    </dgm:pt>
    <dgm:pt modelId="{67D48337-9200-42EF-A956-8FC92E9B78D2}" type="pres">
      <dgm:prSet presAssocID="{9EF41CC5-EF3B-4A6D-8229-3F1333EADFB3}" presName="nodeRect" presStyleLbl="alignNode1" presStyleIdx="2" presStyleCnt="7">
        <dgm:presLayoutVars>
          <dgm:bulletEnabled val="1"/>
        </dgm:presLayoutVars>
      </dgm:prSet>
      <dgm:spPr/>
    </dgm:pt>
    <dgm:pt modelId="{5C3A090F-80DA-484E-B83A-A327EEB1F2BD}" type="pres">
      <dgm:prSet presAssocID="{98E6DD7C-B953-4119-9F64-9914E467ECBF}" presName="sibTrans" presStyleCnt="0"/>
      <dgm:spPr/>
    </dgm:pt>
    <dgm:pt modelId="{74FD230E-0549-4680-92F4-38651FBC23AB}" type="pres">
      <dgm:prSet presAssocID="{3F4EFB20-E052-452D-BF36-7B1D0206226A}" presName="compositeNode" presStyleCnt="0">
        <dgm:presLayoutVars>
          <dgm:bulletEnabled val="1"/>
        </dgm:presLayoutVars>
      </dgm:prSet>
      <dgm:spPr/>
    </dgm:pt>
    <dgm:pt modelId="{32A0ACF2-64E3-4AE3-9E78-4255EAA59BDC}" type="pres">
      <dgm:prSet presAssocID="{3F4EFB20-E052-452D-BF36-7B1D0206226A}" presName="bgRect" presStyleLbl="alignNode1" presStyleIdx="3" presStyleCnt="7"/>
      <dgm:spPr/>
    </dgm:pt>
    <dgm:pt modelId="{0F7F944E-9866-4742-A5AF-E101F38D0D4A}" type="pres">
      <dgm:prSet presAssocID="{25348128-1400-4562-A731-9A5203C21CAC}" presName="sibTransNodeRect" presStyleLbl="alignNode1" presStyleIdx="3" presStyleCnt="7">
        <dgm:presLayoutVars>
          <dgm:chMax val="0"/>
          <dgm:bulletEnabled val="1"/>
        </dgm:presLayoutVars>
      </dgm:prSet>
      <dgm:spPr/>
    </dgm:pt>
    <dgm:pt modelId="{A3A95FB9-B2C2-44E3-9E5C-EB76526B5EBC}" type="pres">
      <dgm:prSet presAssocID="{3F4EFB20-E052-452D-BF36-7B1D0206226A}" presName="nodeRect" presStyleLbl="alignNode1" presStyleIdx="3" presStyleCnt="7">
        <dgm:presLayoutVars>
          <dgm:bulletEnabled val="1"/>
        </dgm:presLayoutVars>
      </dgm:prSet>
      <dgm:spPr/>
    </dgm:pt>
    <dgm:pt modelId="{6CC1899D-C762-4BF6-80AE-9A9C42B3962B}" type="pres">
      <dgm:prSet presAssocID="{25348128-1400-4562-A731-9A5203C21CAC}" presName="sibTrans" presStyleCnt="0"/>
      <dgm:spPr/>
    </dgm:pt>
    <dgm:pt modelId="{C9570DEF-EDB3-4CF8-B708-FFD9DC288E01}" type="pres">
      <dgm:prSet presAssocID="{8D025C1C-A267-484F-80C5-4D2A434B88C8}" presName="compositeNode" presStyleCnt="0">
        <dgm:presLayoutVars>
          <dgm:bulletEnabled val="1"/>
        </dgm:presLayoutVars>
      </dgm:prSet>
      <dgm:spPr/>
    </dgm:pt>
    <dgm:pt modelId="{331C9281-8556-4005-AD2D-C1AC3E9ECF0D}" type="pres">
      <dgm:prSet presAssocID="{8D025C1C-A267-484F-80C5-4D2A434B88C8}" presName="bgRect" presStyleLbl="alignNode1" presStyleIdx="4" presStyleCnt="7"/>
      <dgm:spPr/>
    </dgm:pt>
    <dgm:pt modelId="{2C0CB684-54AC-4E8E-9A44-D25A95E76471}" type="pres">
      <dgm:prSet presAssocID="{6066E239-1E0D-4603-A8DA-02C9253298E2}" presName="sibTransNodeRect" presStyleLbl="alignNode1" presStyleIdx="4" presStyleCnt="7">
        <dgm:presLayoutVars>
          <dgm:chMax val="0"/>
          <dgm:bulletEnabled val="1"/>
        </dgm:presLayoutVars>
      </dgm:prSet>
      <dgm:spPr/>
    </dgm:pt>
    <dgm:pt modelId="{D2D64300-A2E8-47B9-910E-6E517420E61E}" type="pres">
      <dgm:prSet presAssocID="{8D025C1C-A267-484F-80C5-4D2A434B88C8}" presName="nodeRect" presStyleLbl="alignNode1" presStyleIdx="4" presStyleCnt="7">
        <dgm:presLayoutVars>
          <dgm:bulletEnabled val="1"/>
        </dgm:presLayoutVars>
      </dgm:prSet>
      <dgm:spPr/>
    </dgm:pt>
    <dgm:pt modelId="{F1F47422-80A2-4556-9D38-406F4BE23F39}" type="pres">
      <dgm:prSet presAssocID="{6066E239-1E0D-4603-A8DA-02C9253298E2}" presName="sibTrans" presStyleCnt="0"/>
      <dgm:spPr/>
    </dgm:pt>
    <dgm:pt modelId="{E702BA32-3FFC-44D0-AFA7-C35F50A8473E}" type="pres">
      <dgm:prSet presAssocID="{E86E8F1A-8AF3-4F63-B022-ECE2C776B3E7}" presName="compositeNode" presStyleCnt="0">
        <dgm:presLayoutVars>
          <dgm:bulletEnabled val="1"/>
        </dgm:presLayoutVars>
      </dgm:prSet>
      <dgm:spPr/>
    </dgm:pt>
    <dgm:pt modelId="{676A9FD1-1DCF-4137-B13A-D16C8E2C41DA}" type="pres">
      <dgm:prSet presAssocID="{E86E8F1A-8AF3-4F63-B022-ECE2C776B3E7}" presName="bgRect" presStyleLbl="alignNode1" presStyleIdx="5" presStyleCnt="7"/>
      <dgm:spPr/>
    </dgm:pt>
    <dgm:pt modelId="{39AEEAAA-E6E6-4E9F-BADE-51F3B94C512A}" type="pres">
      <dgm:prSet presAssocID="{E68E8CCE-50C9-4911-A840-42FF73A69068}" presName="sibTransNodeRect" presStyleLbl="alignNode1" presStyleIdx="5" presStyleCnt="7">
        <dgm:presLayoutVars>
          <dgm:chMax val="0"/>
          <dgm:bulletEnabled val="1"/>
        </dgm:presLayoutVars>
      </dgm:prSet>
      <dgm:spPr/>
    </dgm:pt>
    <dgm:pt modelId="{FFB20689-7C5A-411E-89B9-76B9C56E9726}" type="pres">
      <dgm:prSet presAssocID="{E86E8F1A-8AF3-4F63-B022-ECE2C776B3E7}" presName="nodeRect" presStyleLbl="alignNode1" presStyleIdx="5" presStyleCnt="7">
        <dgm:presLayoutVars>
          <dgm:bulletEnabled val="1"/>
        </dgm:presLayoutVars>
      </dgm:prSet>
      <dgm:spPr/>
    </dgm:pt>
    <dgm:pt modelId="{752731F1-0A0A-47CE-9392-8DDD69DE8528}" type="pres">
      <dgm:prSet presAssocID="{E68E8CCE-50C9-4911-A840-42FF73A69068}" presName="sibTrans" presStyleCnt="0"/>
      <dgm:spPr/>
    </dgm:pt>
    <dgm:pt modelId="{3616592D-963E-47BA-B4A3-241B704B3684}" type="pres">
      <dgm:prSet presAssocID="{B21B42CB-9B73-4DD8-A983-F46D5AC053D4}" presName="compositeNode" presStyleCnt="0">
        <dgm:presLayoutVars>
          <dgm:bulletEnabled val="1"/>
        </dgm:presLayoutVars>
      </dgm:prSet>
      <dgm:spPr/>
    </dgm:pt>
    <dgm:pt modelId="{F27F7112-B58A-4F2A-BC46-B73613BDF87A}" type="pres">
      <dgm:prSet presAssocID="{B21B42CB-9B73-4DD8-A983-F46D5AC053D4}" presName="bgRect" presStyleLbl="alignNode1" presStyleIdx="6" presStyleCnt="7"/>
      <dgm:spPr/>
    </dgm:pt>
    <dgm:pt modelId="{44256D90-4B2B-409D-9BC0-08F77A814C03}" type="pres">
      <dgm:prSet presAssocID="{FB0A049E-E76C-471F-B974-D08F6E97D0D0}" presName="sibTransNodeRect" presStyleLbl="alignNode1" presStyleIdx="6" presStyleCnt="7">
        <dgm:presLayoutVars>
          <dgm:chMax val="0"/>
          <dgm:bulletEnabled val="1"/>
        </dgm:presLayoutVars>
      </dgm:prSet>
      <dgm:spPr/>
    </dgm:pt>
    <dgm:pt modelId="{BDE2C0C1-74B4-4575-B07D-80F9E6CCC92A}" type="pres">
      <dgm:prSet presAssocID="{B21B42CB-9B73-4DD8-A983-F46D5AC053D4}" presName="nodeRect" presStyleLbl="alignNode1" presStyleIdx="6" presStyleCnt="7">
        <dgm:presLayoutVars>
          <dgm:bulletEnabled val="1"/>
        </dgm:presLayoutVars>
      </dgm:prSet>
      <dgm:spPr/>
    </dgm:pt>
  </dgm:ptLst>
  <dgm:cxnLst>
    <dgm:cxn modelId="{FDC1920D-B90C-435C-9765-6047121E9788}" type="presOf" srcId="{25348128-1400-4562-A731-9A5203C21CAC}" destId="{0F7F944E-9866-4742-A5AF-E101F38D0D4A}" srcOrd="0" destOrd="0" presId="urn:microsoft.com/office/officeart/2016/7/layout/LinearBlockProcessNumbered"/>
    <dgm:cxn modelId="{069C502D-21BE-4643-ABB3-D454DAF36BC6}" type="presOf" srcId="{3F4EFB20-E052-452D-BF36-7B1D0206226A}" destId="{A3A95FB9-B2C2-44E3-9E5C-EB76526B5EBC}" srcOrd="1" destOrd="0" presId="urn:microsoft.com/office/officeart/2016/7/layout/LinearBlockProcessNumbered"/>
    <dgm:cxn modelId="{9518D63E-43E0-4ACA-983E-DB134840325F}" type="presOf" srcId="{B21B42CB-9B73-4DD8-A983-F46D5AC053D4}" destId="{F27F7112-B58A-4F2A-BC46-B73613BDF87A}" srcOrd="0"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CBAFB165-8A97-4A2F-9665-FAF4E3CA4906}" srcId="{8AA20905-3954-474B-A606-562BCA026DC1}" destId="{B21B42CB-9B73-4DD8-A983-F46D5AC053D4}" srcOrd="6" destOrd="0" parTransId="{5A3BAC6B-DAEF-4E87-84BC-8336C030FBFB}" sibTransId="{FB0A049E-E76C-471F-B974-D08F6E97D0D0}"/>
    <dgm:cxn modelId="{C09ADE67-6778-4FD7-AEFB-6A82A30CABEB}" type="presOf" srcId="{6066E239-1E0D-4603-A8DA-02C9253298E2}" destId="{2C0CB684-54AC-4E8E-9A44-D25A95E76471}"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A1D26850-5546-4295-A9D1-475674919770}" type="presOf" srcId="{8D025C1C-A267-484F-80C5-4D2A434B88C8}" destId="{331C9281-8556-4005-AD2D-C1AC3E9ECF0D}" srcOrd="0" destOrd="0" presId="urn:microsoft.com/office/officeart/2016/7/layout/LinearBlockProcessNumbered"/>
    <dgm:cxn modelId="{64DC4252-EB84-4E57-ADF6-75DD2263EE2C}" type="presOf" srcId="{FB0A049E-E76C-471F-B974-D08F6E97D0D0}" destId="{44256D90-4B2B-409D-9BC0-08F77A814C03}"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DBACC75-746F-4E79-9344-EABE43543259}" type="presOf" srcId="{3F4EFB20-E052-452D-BF36-7B1D0206226A}" destId="{32A0ACF2-64E3-4AE3-9E78-4255EAA59BDC}" srcOrd="0" destOrd="0" presId="urn:microsoft.com/office/officeart/2016/7/layout/LinearBlockProcessNumbered"/>
    <dgm:cxn modelId="{D1FD7056-545D-4C2F-AD1E-0EF2294EEA29}" type="presOf" srcId="{B21B42CB-9B73-4DD8-A983-F46D5AC053D4}" destId="{BDE2C0C1-74B4-4575-B07D-80F9E6CCC92A}" srcOrd="1" destOrd="0" presId="urn:microsoft.com/office/officeart/2016/7/layout/LinearBlockProcessNumbered"/>
    <dgm:cxn modelId="{2BF54858-21B5-4EC6-94DC-C58EEF839403}" type="presOf" srcId="{E86E8F1A-8AF3-4F63-B022-ECE2C776B3E7}" destId="{676A9FD1-1DCF-4137-B13A-D16C8E2C41DA}"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99BE2A99-0814-486D-AB38-CFC9DE1AC7E7}" srcId="{8AA20905-3954-474B-A606-562BCA026DC1}" destId="{E86E8F1A-8AF3-4F63-B022-ECE2C776B3E7}" srcOrd="5" destOrd="0" parTransId="{B8BF3D59-B2B6-44CF-A6DC-1FD8F4C54AD7}" sibTransId="{E68E8CCE-50C9-4911-A840-42FF73A69068}"/>
    <dgm:cxn modelId="{DC564AA1-44EC-4A0F-9A1B-9F3E88A5CD5D}" type="presOf" srcId="{E86E8F1A-8AF3-4F63-B022-ECE2C776B3E7}" destId="{FFB20689-7C5A-411E-89B9-76B9C56E9726}" srcOrd="1"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3F9652C9-43E1-4A9F-9514-5770794689C9}" type="presOf" srcId="{8D025C1C-A267-484F-80C5-4D2A434B88C8}" destId="{D2D64300-A2E8-47B9-910E-6E517420E61E}" srcOrd="1" destOrd="0" presId="urn:microsoft.com/office/officeart/2016/7/layout/LinearBlockProcessNumbered"/>
    <dgm:cxn modelId="{2A0011D7-C22C-4128-A219-D5B4D25F197F}" type="presOf" srcId="{E68E8CCE-50C9-4911-A840-42FF73A69068}" destId="{39AEEAAA-E6E6-4E9F-BADE-51F3B94C512A}" srcOrd="0" destOrd="0" presId="urn:microsoft.com/office/officeart/2016/7/layout/LinearBlockProcessNumbered"/>
    <dgm:cxn modelId="{F569D7DD-AD3A-4903-95D7-FBA6ABB99BEF}" srcId="{8AA20905-3954-474B-A606-562BCA026DC1}" destId="{8D025C1C-A267-484F-80C5-4D2A434B88C8}" srcOrd="4" destOrd="0" parTransId="{D35612EC-915A-4071-B62A-92DD3A20FB0D}" sibTransId="{6066E239-1E0D-4603-A8DA-02C9253298E2}"/>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FB466F9-EC02-461F-981E-64148FE0073D}" srcId="{8AA20905-3954-474B-A606-562BCA026DC1}" destId="{3F4EFB20-E052-452D-BF36-7B1D0206226A}" srcOrd="3" destOrd="0" parTransId="{D8C86D24-CC33-43E6-B766-2353E2B42B56}" sibTransId="{25348128-1400-4562-A731-9A5203C21CAC}"/>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41BA8679-DE2D-47EE-ACC5-0C8AFC6A161D}" type="presParOf" srcId="{579698BD-D232-4926-8D7B-29A69B90858B}" destId="{5C3A090F-80DA-484E-B83A-A327EEB1F2BD}" srcOrd="5" destOrd="0" presId="urn:microsoft.com/office/officeart/2016/7/layout/LinearBlockProcessNumbered"/>
    <dgm:cxn modelId="{CF154D0B-D857-4A67-8B32-BAF1033C1E70}" type="presParOf" srcId="{579698BD-D232-4926-8D7B-29A69B90858B}" destId="{74FD230E-0549-4680-92F4-38651FBC23AB}" srcOrd="6" destOrd="0" presId="urn:microsoft.com/office/officeart/2016/7/layout/LinearBlockProcessNumbered"/>
    <dgm:cxn modelId="{59A3B6EE-9FCC-41D7-9FCC-22164C69642D}" type="presParOf" srcId="{74FD230E-0549-4680-92F4-38651FBC23AB}" destId="{32A0ACF2-64E3-4AE3-9E78-4255EAA59BDC}" srcOrd="0" destOrd="0" presId="urn:microsoft.com/office/officeart/2016/7/layout/LinearBlockProcessNumbered"/>
    <dgm:cxn modelId="{94883988-9168-4AFE-A02F-3B5B7E66F16E}" type="presParOf" srcId="{74FD230E-0549-4680-92F4-38651FBC23AB}" destId="{0F7F944E-9866-4742-A5AF-E101F38D0D4A}" srcOrd="1" destOrd="0" presId="urn:microsoft.com/office/officeart/2016/7/layout/LinearBlockProcessNumbered"/>
    <dgm:cxn modelId="{52C9A7CE-2CEC-417E-A006-5F7DABF02665}" type="presParOf" srcId="{74FD230E-0549-4680-92F4-38651FBC23AB}" destId="{A3A95FB9-B2C2-44E3-9E5C-EB76526B5EBC}" srcOrd="2" destOrd="0" presId="urn:microsoft.com/office/officeart/2016/7/layout/LinearBlockProcessNumbered"/>
    <dgm:cxn modelId="{2BD36504-08A2-4A0A-B6B9-FE00E95FCC33}" type="presParOf" srcId="{579698BD-D232-4926-8D7B-29A69B90858B}" destId="{6CC1899D-C762-4BF6-80AE-9A9C42B3962B}" srcOrd="7" destOrd="0" presId="urn:microsoft.com/office/officeart/2016/7/layout/LinearBlockProcessNumbered"/>
    <dgm:cxn modelId="{5C1225CC-7389-412E-BE5A-BF4F53D56FC1}" type="presParOf" srcId="{579698BD-D232-4926-8D7B-29A69B90858B}" destId="{C9570DEF-EDB3-4CF8-B708-FFD9DC288E01}" srcOrd="8" destOrd="0" presId="urn:microsoft.com/office/officeart/2016/7/layout/LinearBlockProcessNumbered"/>
    <dgm:cxn modelId="{53652E2E-AC16-4925-B98D-679A4F607ADE}" type="presParOf" srcId="{C9570DEF-EDB3-4CF8-B708-FFD9DC288E01}" destId="{331C9281-8556-4005-AD2D-C1AC3E9ECF0D}" srcOrd="0" destOrd="0" presId="urn:microsoft.com/office/officeart/2016/7/layout/LinearBlockProcessNumbered"/>
    <dgm:cxn modelId="{C26D0089-78ED-45A8-8965-595321B29045}" type="presParOf" srcId="{C9570DEF-EDB3-4CF8-B708-FFD9DC288E01}" destId="{2C0CB684-54AC-4E8E-9A44-D25A95E76471}" srcOrd="1" destOrd="0" presId="urn:microsoft.com/office/officeart/2016/7/layout/LinearBlockProcessNumbered"/>
    <dgm:cxn modelId="{8321F131-F201-477C-BB20-12B8C77C5AFF}" type="presParOf" srcId="{C9570DEF-EDB3-4CF8-B708-FFD9DC288E01}" destId="{D2D64300-A2E8-47B9-910E-6E517420E61E}" srcOrd="2" destOrd="0" presId="urn:microsoft.com/office/officeart/2016/7/layout/LinearBlockProcessNumbered"/>
    <dgm:cxn modelId="{C4405A6F-7B9F-411D-AF15-4EF6491BC592}" type="presParOf" srcId="{579698BD-D232-4926-8D7B-29A69B90858B}" destId="{F1F47422-80A2-4556-9D38-406F4BE23F39}" srcOrd="9" destOrd="0" presId="urn:microsoft.com/office/officeart/2016/7/layout/LinearBlockProcessNumbered"/>
    <dgm:cxn modelId="{BD65EF50-BB7A-40C2-8045-FF3F4371830A}" type="presParOf" srcId="{579698BD-D232-4926-8D7B-29A69B90858B}" destId="{E702BA32-3FFC-44D0-AFA7-C35F50A8473E}" srcOrd="10" destOrd="0" presId="urn:microsoft.com/office/officeart/2016/7/layout/LinearBlockProcessNumbered"/>
    <dgm:cxn modelId="{0358CAD4-051D-4DC5-BAB0-13AFF2D9D5D0}" type="presParOf" srcId="{E702BA32-3FFC-44D0-AFA7-C35F50A8473E}" destId="{676A9FD1-1DCF-4137-B13A-D16C8E2C41DA}" srcOrd="0" destOrd="0" presId="urn:microsoft.com/office/officeart/2016/7/layout/LinearBlockProcessNumbered"/>
    <dgm:cxn modelId="{472082F8-1814-4349-8C27-8FC405C4B1BE}" type="presParOf" srcId="{E702BA32-3FFC-44D0-AFA7-C35F50A8473E}" destId="{39AEEAAA-E6E6-4E9F-BADE-51F3B94C512A}" srcOrd="1" destOrd="0" presId="urn:microsoft.com/office/officeart/2016/7/layout/LinearBlockProcessNumbered"/>
    <dgm:cxn modelId="{BDB57497-BABF-4B32-8B0A-76F5875BCE1A}" type="presParOf" srcId="{E702BA32-3FFC-44D0-AFA7-C35F50A8473E}" destId="{FFB20689-7C5A-411E-89B9-76B9C56E9726}" srcOrd="2" destOrd="0" presId="urn:microsoft.com/office/officeart/2016/7/layout/LinearBlockProcessNumbered"/>
    <dgm:cxn modelId="{E7189F1F-067B-452D-9E60-FD8750275A2B}" type="presParOf" srcId="{579698BD-D232-4926-8D7B-29A69B90858B}" destId="{752731F1-0A0A-47CE-9392-8DDD69DE8528}" srcOrd="11" destOrd="0" presId="urn:microsoft.com/office/officeart/2016/7/layout/LinearBlockProcessNumbered"/>
    <dgm:cxn modelId="{3111B72E-38AA-445F-8F8E-BF26C2881112}" type="presParOf" srcId="{579698BD-D232-4926-8D7B-29A69B90858B}" destId="{3616592D-963E-47BA-B4A3-241B704B3684}" srcOrd="12" destOrd="0" presId="urn:microsoft.com/office/officeart/2016/7/layout/LinearBlockProcessNumbered"/>
    <dgm:cxn modelId="{629F7990-DD55-4DB8-BAAA-01E69FD62343}" type="presParOf" srcId="{3616592D-963E-47BA-B4A3-241B704B3684}" destId="{F27F7112-B58A-4F2A-BC46-B73613BDF87A}" srcOrd="0" destOrd="0" presId="urn:microsoft.com/office/officeart/2016/7/layout/LinearBlockProcessNumbered"/>
    <dgm:cxn modelId="{10C133CF-ED6E-4C98-BC16-1443D50C3040}" type="presParOf" srcId="{3616592D-963E-47BA-B4A3-241B704B3684}" destId="{44256D90-4B2B-409D-9BC0-08F77A814C03}" srcOrd="1" destOrd="0" presId="urn:microsoft.com/office/officeart/2016/7/layout/LinearBlockProcessNumbered"/>
    <dgm:cxn modelId="{BDA2F57A-9BA4-4934-A4EE-96E0CC8639F3}" type="presParOf" srcId="{3616592D-963E-47BA-B4A3-241B704B3684}" destId="{BDE2C0C1-74B4-4575-B07D-80F9E6CCC92A}"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7DEE2D-B5E7-45B6-9344-77ABA3D8B76F}"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0B6C4650-2634-4FEB-9DC5-D5B26BCF402C}">
      <dgm:prSet custT="1"/>
      <dgm:spPr/>
      <dgm:t>
        <a:bodyPr/>
        <a:lstStyle/>
        <a:p>
          <a:r>
            <a:rPr lang="en-US" sz="1600" b="1" dirty="0"/>
            <a:t>Importing Libraries</a:t>
          </a:r>
          <a:endParaRPr lang="en-US" sz="1600" dirty="0"/>
        </a:p>
      </dgm:t>
    </dgm:pt>
    <dgm:pt modelId="{7B668C19-06B5-497E-BA55-B1F125C98525}" type="parTrans" cxnId="{C1FFF29B-4980-490A-88DD-ED5005CC8AF8}">
      <dgm:prSet/>
      <dgm:spPr/>
      <dgm:t>
        <a:bodyPr/>
        <a:lstStyle/>
        <a:p>
          <a:endParaRPr lang="en-US" sz="2000"/>
        </a:p>
      </dgm:t>
    </dgm:pt>
    <dgm:pt modelId="{BB2D6E8F-B171-47D0-BF5E-D8F3C796BC6A}" type="sibTrans" cxnId="{C1FFF29B-4980-490A-88DD-ED5005CC8AF8}">
      <dgm:prSet/>
      <dgm:spPr/>
      <dgm:t>
        <a:bodyPr/>
        <a:lstStyle/>
        <a:p>
          <a:endParaRPr lang="en-US" sz="2000"/>
        </a:p>
      </dgm:t>
    </dgm:pt>
    <dgm:pt modelId="{2FBCB659-E6A6-4246-AA57-8E7EAD4BD5A9}">
      <dgm:prSet custT="1"/>
      <dgm:spPr/>
      <dgm:t>
        <a:bodyPr/>
        <a:lstStyle/>
        <a:p>
          <a:r>
            <a:rPr lang="en-US" sz="1600" b="1" dirty="0"/>
            <a:t>Importing the dataset and displaying the first five rows</a:t>
          </a:r>
          <a:endParaRPr lang="en-US" sz="1600" dirty="0"/>
        </a:p>
      </dgm:t>
    </dgm:pt>
    <dgm:pt modelId="{5DED12A0-66A7-495E-BA05-D8F70C6F598E}" type="parTrans" cxnId="{70BB7620-D285-4D10-AD3B-2A7ABE80B950}">
      <dgm:prSet/>
      <dgm:spPr/>
      <dgm:t>
        <a:bodyPr/>
        <a:lstStyle/>
        <a:p>
          <a:endParaRPr lang="en-US" sz="2000"/>
        </a:p>
      </dgm:t>
    </dgm:pt>
    <dgm:pt modelId="{27A74BC0-EBE6-42F3-8721-8F8A46D755AA}" type="sibTrans" cxnId="{70BB7620-D285-4D10-AD3B-2A7ABE80B950}">
      <dgm:prSet/>
      <dgm:spPr/>
      <dgm:t>
        <a:bodyPr/>
        <a:lstStyle/>
        <a:p>
          <a:endParaRPr lang="en-US" sz="2000"/>
        </a:p>
      </dgm:t>
    </dgm:pt>
    <dgm:pt modelId="{AED39922-0DED-412F-B187-A9B1055E8B96}">
      <dgm:prSet custT="1"/>
      <dgm:spPr/>
      <dgm:t>
        <a:bodyPr/>
        <a:lstStyle/>
        <a:p>
          <a:r>
            <a:rPr lang="en-US" sz="1600" b="1" dirty="0"/>
            <a:t>Displaying some statistical insights of the dataset</a:t>
          </a:r>
          <a:endParaRPr lang="en-US" sz="1600" dirty="0"/>
        </a:p>
      </dgm:t>
    </dgm:pt>
    <dgm:pt modelId="{17904D59-9CC2-44E7-80E6-AEAC74B61A80}" type="parTrans" cxnId="{4FFFF471-72F6-43EB-A9BC-349BF64A4D82}">
      <dgm:prSet/>
      <dgm:spPr/>
      <dgm:t>
        <a:bodyPr/>
        <a:lstStyle/>
        <a:p>
          <a:endParaRPr lang="en-US" sz="2000"/>
        </a:p>
      </dgm:t>
    </dgm:pt>
    <dgm:pt modelId="{68DAC09D-1F7F-4A7F-BF65-E48A36488084}" type="sibTrans" cxnId="{4FFFF471-72F6-43EB-A9BC-349BF64A4D82}">
      <dgm:prSet/>
      <dgm:spPr/>
      <dgm:t>
        <a:bodyPr/>
        <a:lstStyle/>
        <a:p>
          <a:endParaRPr lang="en-US" sz="2000"/>
        </a:p>
      </dgm:t>
    </dgm:pt>
    <dgm:pt modelId="{29123239-C62A-4038-9D3B-2E43643AE254}">
      <dgm:prSet custT="1"/>
      <dgm:spPr/>
      <dgm:t>
        <a:bodyPr/>
        <a:lstStyle/>
        <a:p>
          <a:r>
            <a:rPr lang="en-US" sz="1600" b="1" dirty="0"/>
            <a:t>Sample review from the dataset</a:t>
          </a:r>
          <a:endParaRPr lang="en-US" sz="1600" dirty="0"/>
        </a:p>
      </dgm:t>
    </dgm:pt>
    <dgm:pt modelId="{57EDED08-4984-4AE4-A1D7-7396349808ED}" type="parTrans" cxnId="{63A50276-D740-4CF0-801B-A7C88D538D0E}">
      <dgm:prSet/>
      <dgm:spPr/>
      <dgm:t>
        <a:bodyPr/>
        <a:lstStyle/>
        <a:p>
          <a:endParaRPr lang="en-US" sz="2000"/>
        </a:p>
      </dgm:t>
    </dgm:pt>
    <dgm:pt modelId="{3D8CB022-30EB-4EB7-98CA-A11C2916400F}" type="sibTrans" cxnId="{63A50276-D740-4CF0-801B-A7C88D538D0E}">
      <dgm:prSet/>
      <dgm:spPr/>
      <dgm:t>
        <a:bodyPr/>
        <a:lstStyle/>
        <a:p>
          <a:endParaRPr lang="en-US" sz="2000"/>
        </a:p>
      </dgm:t>
    </dgm:pt>
    <dgm:pt modelId="{A715FA34-A921-4D6D-B7DA-D6BD0B256EA1}">
      <dgm:prSet custT="1"/>
      <dgm:spPr/>
      <dgm:t>
        <a:bodyPr/>
        <a:lstStyle/>
        <a:p>
          <a:r>
            <a:rPr lang="en-US" sz="1600" b="1" dirty="0"/>
            <a:t>Data preprocessing : Cleaning and calculating review lengths</a:t>
          </a:r>
          <a:endParaRPr lang="en-US" sz="1600" dirty="0"/>
        </a:p>
      </dgm:t>
    </dgm:pt>
    <dgm:pt modelId="{A6E12EA5-06B3-430F-8D30-C567E0D8B261}" type="parTrans" cxnId="{79D813B6-1AF8-4223-B8E7-A9FA0526BC4F}">
      <dgm:prSet/>
      <dgm:spPr/>
      <dgm:t>
        <a:bodyPr/>
        <a:lstStyle/>
        <a:p>
          <a:endParaRPr lang="en-US" sz="2000"/>
        </a:p>
      </dgm:t>
    </dgm:pt>
    <dgm:pt modelId="{8C6DD6A7-F9C6-4256-A811-42B783BCA465}" type="sibTrans" cxnId="{79D813B6-1AF8-4223-B8E7-A9FA0526BC4F}">
      <dgm:prSet/>
      <dgm:spPr/>
      <dgm:t>
        <a:bodyPr/>
        <a:lstStyle/>
        <a:p>
          <a:endParaRPr lang="en-US" sz="2000"/>
        </a:p>
      </dgm:t>
    </dgm:pt>
    <dgm:pt modelId="{C915C61E-4238-42D1-B828-7180A0C2213A}">
      <dgm:prSet custT="1"/>
      <dgm:spPr/>
      <dgm:t>
        <a:bodyPr/>
        <a:lstStyle/>
        <a:p>
          <a:r>
            <a:rPr lang="en-US" sz="1600" b="1" dirty="0"/>
            <a:t>Generating a word cloud to find out the most frequent words</a:t>
          </a:r>
          <a:endParaRPr lang="en-US" sz="1600" dirty="0"/>
        </a:p>
      </dgm:t>
    </dgm:pt>
    <dgm:pt modelId="{3E129E30-8114-493B-A611-19D88C85DD43}" type="parTrans" cxnId="{B6082436-3F2D-4C1C-AA16-D1028AD8CCF1}">
      <dgm:prSet/>
      <dgm:spPr/>
      <dgm:t>
        <a:bodyPr/>
        <a:lstStyle/>
        <a:p>
          <a:endParaRPr lang="en-US" sz="2000"/>
        </a:p>
      </dgm:t>
    </dgm:pt>
    <dgm:pt modelId="{B3C98DB7-DE14-429C-AF98-BEDEBB9F485E}" type="sibTrans" cxnId="{B6082436-3F2D-4C1C-AA16-D1028AD8CCF1}">
      <dgm:prSet/>
      <dgm:spPr/>
      <dgm:t>
        <a:bodyPr/>
        <a:lstStyle/>
        <a:p>
          <a:endParaRPr lang="en-US" sz="2000"/>
        </a:p>
      </dgm:t>
    </dgm:pt>
    <dgm:pt modelId="{B1B2DA08-7DAB-4860-A234-78A6F1E4FBEC}">
      <dgm:prSet custT="1"/>
      <dgm:spPr/>
      <dgm:t>
        <a:bodyPr/>
        <a:lstStyle/>
        <a:p>
          <a:r>
            <a:rPr lang="en-US" sz="1600" b="1" dirty="0"/>
            <a:t>Classifying the reviews into positive and negative</a:t>
          </a:r>
          <a:endParaRPr lang="en-US" sz="1600" dirty="0"/>
        </a:p>
      </dgm:t>
    </dgm:pt>
    <dgm:pt modelId="{BF7EBEB5-812B-4A60-9DA6-945B1B752D3D}" type="parTrans" cxnId="{6F193081-1492-4D90-B07B-71C3F9D3A06B}">
      <dgm:prSet/>
      <dgm:spPr/>
      <dgm:t>
        <a:bodyPr/>
        <a:lstStyle/>
        <a:p>
          <a:endParaRPr lang="en-US" sz="2000"/>
        </a:p>
      </dgm:t>
    </dgm:pt>
    <dgm:pt modelId="{9153EE3C-3FA1-45B8-BF07-E07CDE51768B}" type="sibTrans" cxnId="{6F193081-1492-4D90-B07B-71C3F9D3A06B}">
      <dgm:prSet/>
      <dgm:spPr/>
      <dgm:t>
        <a:bodyPr/>
        <a:lstStyle/>
        <a:p>
          <a:endParaRPr lang="en-US" sz="2000"/>
        </a:p>
      </dgm:t>
    </dgm:pt>
    <dgm:pt modelId="{2A89247A-6264-49DC-B8DC-47004F49F971}" type="pres">
      <dgm:prSet presAssocID="{207DEE2D-B5E7-45B6-9344-77ABA3D8B76F}" presName="Name0" presStyleCnt="0">
        <dgm:presLayoutVars>
          <dgm:dir/>
          <dgm:resizeHandles val="exact"/>
        </dgm:presLayoutVars>
      </dgm:prSet>
      <dgm:spPr/>
    </dgm:pt>
    <dgm:pt modelId="{8706050D-75FE-40B8-AB35-AF93FFE882DF}" type="pres">
      <dgm:prSet presAssocID="{207DEE2D-B5E7-45B6-9344-77ABA3D8B76F}" presName="arrow" presStyleLbl="bgShp" presStyleIdx="0" presStyleCnt="1"/>
      <dgm:spPr/>
    </dgm:pt>
    <dgm:pt modelId="{73ED6E9E-FEB6-497E-8D71-B6607A0709D6}" type="pres">
      <dgm:prSet presAssocID="{207DEE2D-B5E7-45B6-9344-77ABA3D8B76F}" presName="points" presStyleCnt="0"/>
      <dgm:spPr/>
    </dgm:pt>
    <dgm:pt modelId="{9E2B9CE5-0560-4DA9-BFDF-B770E49F2309}" type="pres">
      <dgm:prSet presAssocID="{0B6C4650-2634-4FEB-9DC5-D5B26BCF402C}" presName="compositeA" presStyleCnt="0"/>
      <dgm:spPr/>
    </dgm:pt>
    <dgm:pt modelId="{863EA9AD-A2CF-4725-8A7D-7B4B0AE9DB4B}" type="pres">
      <dgm:prSet presAssocID="{0B6C4650-2634-4FEB-9DC5-D5B26BCF402C}" presName="textA" presStyleLbl="revTx" presStyleIdx="0" presStyleCnt="7">
        <dgm:presLayoutVars>
          <dgm:bulletEnabled val="1"/>
        </dgm:presLayoutVars>
      </dgm:prSet>
      <dgm:spPr/>
    </dgm:pt>
    <dgm:pt modelId="{69A06FDC-AEC9-45A2-9EB5-A272F93E8559}" type="pres">
      <dgm:prSet presAssocID="{0B6C4650-2634-4FEB-9DC5-D5B26BCF402C}" presName="circleA" presStyleLbl="node1" presStyleIdx="0" presStyleCnt="7"/>
      <dgm:spPr/>
    </dgm:pt>
    <dgm:pt modelId="{E4D696F7-EF6F-4A55-879C-931825DBE2CF}" type="pres">
      <dgm:prSet presAssocID="{0B6C4650-2634-4FEB-9DC5-D5B26BCF402C}" presName="spaceA" presStyleCnt="0"/>
      <dgm:spPr/>
    </dgm:pt>
    <dgm:pt modelId="{8C9507A8-DED2-4F5F-B373-A2348E2E24AC}" type="pres">
      <dgm:prSet presAssocID="{BB2D6E8F-B171-47D0-BF5E-D8F3C796BC6A}" presName="space" presStyleCnt="0"/>
      <dgm:spPr/>
    </dgm:pt>
    <dgm:pt modelId="{065FB349-B398-4736-903F-DD14C7185D80}" type="pres">
      <dgm:prSet presAssocID="{2FBCB659-E6A6-4246-AA57-8E7EAD4BD5A9}" presName="compositeB" presStyleCnt="0"/>
      <dgm:spPr/>
    </dgm:pt>
    <dgm:pt modelId="{E1F225F9-E089-4DA7-9B85-6E1C0467185C}" type="pres">
      <dgm:prSet presAssocID="{2FBCB659-E6A6-4246-AA57-8E7EAD4BD5A9}" presName="textB" presStyleLbl="revTx" presStyleIdx="1" presStyleCnt="7">
        <dgm:presLayoutVars>
          <dgm:bulletEnabled val="1"/>
        </dgm:presLayoutVars>
      </dgm:prSet>
      <dgm:spPr/>
    </dgm:pt>
    <dgm:pt modelId="{E4770920-8315-413D-965C-49D052795AE6}" type="pres">
      <dgm:prSet presAssocID="{2FBCB659-E6A6-4246-AA57-8E7EAD4BD5A9}" presName="circleB" presStyleLbl="node1" presStyleIdx="1" presStyleCnt="7"/>
      <dgm:spPr/>
    </dgm:pt>
    <dgm:pt modelId="{4563D148-E994-4D83-9026-7226A897F265}" type="pres">
      <dgm:prSet presAssocID="{2FBCB659-E6A6-4246-AA57-8E7EAD4BD5A9}" presName="spaceB" presStyleCnt="0"/>
      <dgm:spPr/>
    </dgm:pt>
    <dgm:pt modelId="{202B0D79-7CAC-4EBD-9668-6D2CCA1EC1F4}" type="pres">
      <dgm:prSet presAssocID="{27A74BC0-EBE6-42F3-8721-8F8A46D755AA}" presName="space" presStyleCnt="0"/>
      <dgm:spPr/>
    </dgm:pt>
    <dgm:pt modelId="{7DD834D8-9447-41A0-8E89-2032D9C24EC2}" type="pres">
      <dgm:prSet presAssocID="{AED39922-0DED-412F-B187-A9B1055E8B96}" presName="compositeA" presStyleCnt="0"/>
      <dgm:spPr/>
    </dgm:pt>
    <dgm:pt modelId="{72398EB0-248A-468A-A9A8-259EFE782CEE}" type="pres">
      <dgm:prSet presAssocID="{AED39922-0DED-412F-B187-A9B1055E8B96}" presName="textA" presStyleLbl="revTx" presStyleIdx="2" presStyleCnt="7">
        <dgm:presLayoutVars>
          <dgm:bulletEnabled val="1"/>
        </dgm:presLayoutVars>
      </dgm:prSet>
      <dgm:spPr/>
    </dgm:pt>
    <dgm:pt modelId="{BB481697-7EA8-4E8C-8D6A-389AE3117085}" type="pres">
      <dgm:prSet presAssocID="{AED39922-0DED-412F-B187-A9B1055E8B96}" presName="circleA" presStyleLbl="node1" presStyleIdx="2" presStyleCnt="7"/>
      <dgm:spPr/>
    </dgm:pt>
    <dgm:pt modelId="{C6A8AE35-4C16-43BA-A23D-A15D2DFAB66F}" type="pres">
      <dgm:prSet presAssocID="{AED39922-0DED-412F-B187-A9B1055E8B96}" presName="spaceA" presStyleCnt="0"/>
      <dgm:spPr/>
    </dgm:pt>
    <dgm:pt modelId="{48C8A88E-7527-467D-98DB-F22EBF01EF9E}" type="pres">
      <dgm:prSet presAssocID="{68DAC09D-1F7F-4A7F-BF65-E48A36488084}" presName="space" presStyleCnt="0"/>
      <dgm:spPr/>
    </dgm:pt>
    <dgm:pt modelId="{B08FB140-CFBD-48C5-B725-CC6ED066A7EF}" type="pres">
      <dgm:prSet presAssocID="{29123239-C62A-4038-9D3B-2E43643AE254}" presName="compositeB" presStyleCnt="0"/>
      <dgm:spPr/>
    </dgm:pt>
    <dgm:pt modelId="{6FFB90E9-F53D-485C-9E3F-9C81AF2D5F9E}" type="pres">
      <dgm:prSet presAssocID="{29123239-C62A-4038-9D3B-2E43643AE254}" presName="textB" presStyleLbl="revTx" presStyleIdx="3" presStyleCnt="7">
        <dgm:presLayoutVars>
          <dgm:bulletEnabled val="1"/>
        </dgm:presLayoutVars>
      </dgm:prSet>
      <dgm:spPr/>
    </dgm:pt>
    <dgm:pt modelId="{609C50E1-FECE-46C2-9920-8FE5ED816455}" type="pres">
      <dgm:prSet presAssocID="{29123239-C62A-4038-9D3B-2E43643AE254}" presName="circleB" presStyleLbl="node1" presStyleIdx="3" presStyleCnt="7"/>
      <dgm:spPr/>
    </dgm:pt>
    <dgm:pt modelId="{5153D2A0-7D83-4E58-A1E7-C48836AB257C}" type="pres">
      <dgm:prSet presAssocID="{29123239-C62A-4038-9D3B-2E43643AE254}" presName="spaceB" presStyleCnt="0"/>
      <dgm:spPr/>
    </dgm:pt>
    <dgm:pt modelId="{47B6A715-A88B-44CB-99ED-C311865D0B82}" type="pres">
      <dgm:prSet presAssocID="{3D8CB022-30EB-4EB7-98CA-A11C2916400F}" presName="space" presStyleCnt="0"/>
      <dgm:spPr/>
    </dgm:pt>
    <dgm:pt modelId="{C2F92605-C3DA-4A1F-A74B-CF775B3A578B}" type="pres">
      <dgm:prSet presAssocID="{A715FA34-A921-4D6D-B7DA-D6BD0B256EA1}" presName="compositeA" presStyleCnt="0"/>
      <dgm:spPr/>
    </dgm:pt>
    <dgm:pt modelId="{4912E575-3D2D-496C-B51F-F472B02DB969}" type="pres">
      <dgm:prSet presAssocID="{A715FA34-A921-4D6D-B7DA-D6BD0B256EA1}" presName="textA" presStyleLbl="revTx" presStyleIdx="4" presStyleCnt="7" custScaleX="134556">
        <dgm:presLayoutVars>
          <dgm:bulletEnabled val="1"/>
        </dgm:presLayoutVars>
      </dgm:prSet>
      <dgm:spPr/>
    </dgm:pt>
    <dgm:pt modelId="{9AFC3B6C-C70A-414B-A499-723330AE45B3}" type="pres">
      <dgm:prSet presAssocID="{A715FA34-A921-4D6D-B7DA-D6BD0B256EA1}" presName="circleA" presStyleLbl="node1" presStyleIdx="4" presStyleCnt="7"/>
      <dgm:spPr/>
    </dgm:pt>
    <dgm:pt modelId="{D4215A5B-1D57-4EC5-ACCC-B9B05EBA4145}" type="pres">
      <dgm:prSet presAssocID="{A715FA34-A921-4D6D-B7DA-D6BD0B256EA1}" presName="spaceA" presStyleCnt="0"/>
      <dgm:spPr/>
    </dgm:pt>
    <dgm:pt modelId="{FA977953-F0F6-4159-BE90-E2A20E300FFE}" type="pres">
      <dgm:prSet presAssocID="{8C6DD6A7-F9C6-4256-A811-42B783BCA465}" presName="space" presStyleCnt="0"/>
      <dgm:spPr/>
    </dgm:pt>
    <dgm:pt modelId="{F3B9F810-D89B-484D-B0DE-17F6EAC65E1F}" type="pres">
      <dgm:prSet presAssocID="{C915C61E-4238-42D1-B828-7180A0C2213A}" presName="compositeB" presStyleCnt="0"/>
      <dgm:spPr/>
    </dgm:pt>
    <dgm:pt modelId="{FBEA8B55-EF41-4D74-AB94-EBFAC56469A7}" type="pres">
      <dgm:prSet presAssocID="{C915C61E-4238-42D1-B828-7180A0C2213A}" presName="textB" presStyleLbl="revTx" presStyleIdx="5" presStyleCnt="7" custScaleX="128654">
        <dgm:presLayoutVars>
          <dgm:bulletEnabled val="1"/>
        </dgm:presLayoutVars>
      </dgm:prSet>
      <dgm:spPr/>
    </dgm:pt>
    <dgm:pt modelId="{B8CBC3D7-8495-4340-BB78-978F4FBB8903}" type="pres">
      <dgm:prSet presAssocID="{C915C61E-4238-42D1-B828-7180A0C2213A}" presName="circleB" presStyleLbl="node1" presStyleIdx="5" presStyleCnt="7"/>
      <dgm:spPr/>
    </dgm:pt>
    <dgm:pt modelId="{B69B1C78-3EF5-455C-B1B7-F0DB47884390}" type="pres">
      <dgm:prSet presAssocID="{C915C61E-4238-42D1-B828-7180A0C2213A}" presName="spaceB" presStyleCnt="0"/>
      <dgm:spPr/>
    </dgm:pt>
    <dgm:pt modelId="{B4F7E1F5-976D-4B8C-A0B6-623E77014167}" type="pres">
      <dgm:prSet presAssocID="{B3C98DB7-DE14-429C-AF98-BEDEBB9F485E}" presName="space" presStyleCnt="0"/>
      <dgm:spPr/>
    </dgm:pt>
    <dgm:pt modelId="{441903A0-25B2-422B-B7B7-8CD4804FC9C2}" type="pres">
      <dgm:prSet presAssocID="{B1B2DA08-7DAB-4860-A234-78A6F1E4FBEC}" presName="compositeA" presStyleCnt="0"/>
      <dgm:spPr/>
    </dgm:pt>
    <dgm:pt modelId="{6C4DAF75-9BCF-46E9-9B5B-686B57136249}" type="pres">
      <dgm:prSet presAssocID="{B1B2DA08-7DAB-4860-A234-78A6F1E4FBEC}" presName="textA" presStyleLbl="revTx" presStyleIdx="6" presStyleCnt="7">
        <dgm:presLayoutVars>
          <dgm:bulletEnabled val="1"/>
        </dgm:presLayoutVars>
      </dgm:prSet>
      <dgm:spPr/>
    </dgm:pt>
    <dgm:pt modelId="{7BCD5797-5590-4A8C-A9A2-5F86C442ED95}" type="pres">
      <dgm:prSet presAssocID="{B1B2DA08-7DAB-4860-A234-78A6F1E4FBEC}" presName="circleA" presStyleLbl="node1" presStyleIdx="6" presStyleCnt="7"/>
      <dgm:spPr/>
    </dgm:pt>
    <dgm:pt modelId="{B6AC1844-50EC-44EE-8F6B-E51E868F3756}" type="pres">
      <dgm:prSet presAssocID="{B1B2DA08-7DAB-4860-A234-78A6F1E4FBEC}" presName="spaceA" presStyleCnt="0"/>
      <dgm:spPr/>
    </dgm:pt>
  </dgm:ptLst>
  <dgm:cxnLst>
    <dgm:cxn modelId="{70BB7620-D285-4D10-AD3B-2A7ABE80B950}" srcId="{207DEE2D-B5E7-45B6-9344-77ABA3D8B76F}" destId="{2FBCB659-E6A6-4246-AA57-8E7EAD4BD5A9}" srcOrd="1" destOrd="0" parTransId="{5DED12A0-66A7-495E-BA05-D8F70C6F598E}" sibTransId="{27A74BC0-EBE6-42F3-8721-8F8A46D755AA}"/>
    <dgm:cxn modelId="{B29F8D20-4B8B-4BEA-8F20-4DC75B6AB37A}" type="presOf" srcId="{A715FA34-A921-4D6D-B7DA-D6BD0B256EA1}" destId="{4912E575-3D2D-496C-B51F-F472B02DB969}" srcOrd="0" destOrd="0" presId="urn:microsoft.com/office/officeart/2005/8/layout/hProcess11"/>
    <dgm:cxn modelId="{B6082436-3F2D-4C1C-AA16-D1028AD8CCF1}" srcId="{207DEE2D-B5E7-45B6-9344-77ABA3D8B76F}" destId="{C915C61E-4238-42D1-B828-7180A0C2213A}" srcOrd="5" destOrd="0" parTransId="{3E129E30-8114-493B-A611-19D88C85DD43}" sibTransId="{B3C98DB7-DE14-429C-AF98-BEDEBB9F485E}"/>
    <dgm:cxn modelId="{4FFFF471-72F6-43EB-A9BC-349BF64A4D82}" srcId="{207DEE2D-B5E7-45B6-9344-77ABA3D8B76F}" destId="{AED39922-0DED-412F-B187-A9B1055E8B96}" srcOrd="2" destOrd="0" parTransId="{17904D59-9CC2-44E7-80E6-AEAC74B61A80}" sibTransId="{68DAC09D-1F7F-4A7F-BF65-E48A36488084}"/>
    <dgm:cxn modelId="{63A50276-D740-4CF0-801B-A7C88D538D0E}" srcId="{207DEE2D-B5E7-45B6-9344-77ABA3D8B76F}" destId="{29123239-C62A-4038-9D3B-2E43643AE254}" srcOrd="3" destOrd="0" parTransId="{57EDED08-4984-4AE4-A1D7-7396349808ED}" sibTransId="{3D8CB022-30EB-4EB7-98CA-A11C2916400F}"/>
    <dgm:cxn modelId="{61A0E37B-376C-4F34-9FBB-4B1213C6B76C}" type="presOf" srcId="{0B6C4650-2634-4FEB-9DC5-D5B26BCF402C}" destId="{863EA9AD-A2CF-4725-8A7D-7B4B0AE9DB4B}" srcOrd="0" destOrd="0" presId="urn:microsoft.com/office/officeart/2005/8/layout/hProcess11"/>
    <dgm:cxn modelId="{6F193081-1492-4D90-B07B-71C3F9D3A06B}" srcId="{207DEE2D-B5E7-45B6-9344-77ABA3D8B76F}" destId="{B1B2DA08-7DAB-4860-A234-78A6F1E4FBEC}" srcOrd="6" destOrd="0" parTransId="{BF7EBEB5-812B-4A60-9DA6-945B1B752D3D}" sibTransId="{9153EE3C-3FA1-45B8-BF07-E07CDE51768B}"/>
    <dgm:cxn modelId="{C1FFF29B-4980-490A-88DD-ED5005CC8AF8}" srcId="{207DEE2D-B5E7-45B6-9344-77ABA3D8B76F}" destId="{0B6C4650-2634-4FEB-9DC5-D5B26BCF402C}" srcOrd="0" destOrd="0" parTransId="{7B668C19-06B5-497E-BA55-B1F125C98525}" sibTransId="{BB2D6E8F-B171-47D0-BF5E-D8F3C796BC6A}"/>
    <dgm:cxn modelId="{3DC1B3A8-A2A0-483D-B68D-46906D44E30A}" type="presOf" srcId="{C915C61E-4238-42D1-B828-7180A0C2213A}" destId="{FBEA8B55-EF41-4D74-AB94-EBFAC56469A7}" srcOrd="0" destOrd="0" presId="urn:microsoft.com/office/officeart/2005/8/layout/hProcess11"/>
    <dgm:cxn modelId="{7AB2B5B4-7749-48DB-A6E6-7DEFE6197627}" type="presOf" srcId="{29123239-C62A-4038-9D3B-2E43643AE254}" destId="{6FFB90E9-F53D-485C-9E3F-9C81AF2D5F9E}" srcOrd="0" destOrd="0" presId="urn:microsoft.com/office/officeart/2005/8/layout/hProcess11"/>
    <dgm:cxn modelId="{79D813B6-1AF8-4223-B8E7-A9FA0526BC4F}" srcId="{207DEE2D-B5E7-45B6-9344-77ABA3D8B76F}" destId="{A715FA34-A921-4D6D-B7DA-D6BD0B256EA1}" srcOrd="4" destOrd="0" parTransId="{A6E12EA5-06B3-430F-8D30-C567E0D8B261}" sibTransId="{8C6DD6A7-F9C6-4256-A811-42B783BCA465}"/>
    <dgm:cxn modelId="{EEF089C8-504C-4723-B48E-B4FADC6E3DB6}" type="presOf" srcId="{AED39922-0DED-412F-B187-A9B1055E8B96}" destId="{72398EB0-248A-468A-A9A8-259EFE782CEE}" srcOrd="0" destOrd="0" presId="urn:microsoft.com/office/officeart/2005/8/layout/hProcess11"/>
    <dgm:cxn modelId="{9EDF96D7-4693-49E8-807A-D3DC85937DDD}" type="presOf" srcId="{207DEE2D-B5E7-45B6-9344-77ABA3D8B76F}" destId="{2A89247A-6264-49DC-B8DC-47004F49F971}" srcOrd="0" destOrd="0" presId="urn:microsoft.com/office/officeart/2005/8/layout/hProcess11"/>
    <dgm:cxn modelId="{2629B1D9-EA7B-4319-BD00-B2E8512CC9B6}" type="presOf" srcId="{2FBCB659-E6A6-4246-AA57-8E7EAD4BD5A9}" destId="{E1F225F9-E089-4DA7-9B85-6E1C0467185C}" srcOrd="0" destOrd="0" presId="urn:microsoft.com/office/officeart/2005/8/layout/hProcess11"/>
    <dgm:cxn modelId="{71FA52F6-1CD1-42A9-86BE-44542DCD979C}" type="presOf" srcId="{B1B2DA08-7DAB-4860-A234-78A6F1E4FBEC}" destId="{6C4DAF75-9BCF-46E9-9B5B-686B57136249}" srcOrd="0" destOrd="0" presId="urn:microsoft.com/office/officeart/2005/8/layout/hProcess11"/>
    <dgm:cxn modelId="{C97F1FB0-CCAA-4719-9A2E-E572117FB62E}" type="presParOf" srcId="{2A89247A-6264-49DC-B8DC-47004F49F971}" destId="{8706050D-75FE-40B8-AB35-AF93FFE882DF}" srcOrd="0" destOrd="0" presId="urn:microsoft.com/office/officeart/2005/8/layout/hProcess11"/>
    <dgm:cxn modelId="{DBAD1378-E035-492C-8182-356351D1BBC6}" type="presParOf" srcId="{2A89247A-6264-49DC-B8DC-47004F49F971}" destId="{73ED6E9E-FEB6-497E-8D71-B6607A0709D6}" srcOrd="1" destOrd="0" presId="urn:microsoft.com/office/officeart/2005/8/layout/hProcess11"/>
    <dgm:cxn modelId="{97F27DB3-8CAB-4A6D-B0E6-1B9582A4D8A0}" type="presParOf" srcId="{73ED6E9E-FEB6-497E-8D71-B6607A0709D6}" destId="{9E2B9CE5-0560-4DA9-BFDF-B770E49F2309}" srcOrd="0" destOrd="0" presId="urn:microsoft.com/office/officeart/2005/8/layout/hProcess11"/>
    <dgm:cxn modelId="{CE1F0219-F8DD-47E4-B313-3C25A027B91E}" type="presParOf" srcId="{9E2B9CE5-0560-4DA9-BFDF-B770E49F2309}" destId="{863EA9AD-A2CF-4725-8A7D-7B4B0AE9DB4B}" srcOrd="0" destOrd="0" presId="urn:microsoft.com/office/officeart/2005/8/layout/hProcess11"/>
    <dgm:cxn modelId="{A450C135-35F0-49ED-B12E-7819C617C18F}" type="presParOf" srcId="{9E2B9CE5-0560-4DA9-BFDF-B770E49F2309}" destId="{69A06FDC-AEC9-45A2-9EB5-A272F93E8559}" srcOrd="1" destOrd="0" presId="urn:microsoft.com/office/officeart/2005/8/layout/hProcess11"/>
    <dgm:cxn modelId="{2B2F3FCA-89E6-48EF-8E81-5550B953C025}" type="presParOf" srcId="{9E2B9CE5-0560-4DA9-BFDF-B770E49F2309}" destId="{E4D696F7-EF6F-4A55-879C-931825DBE2CF}" srcOrd="2" destOrd="0" presId="urn:microsoft.com/office/officeart/2005/8/layout/hProcess11"/>
    <dgm:cxn modelId="{F00C8DC9-94D3-4B5B-831D-B62B54640E2C}" type="presParOf" srcId="{73ED6E9E-FEB6-497E-8D71-B6607A0709D6}" destId="{8C9507A8-DED2-4F5F-B373-A2348E2E24AC}" srcOrd="1" destOrd="0" presId="urn:microsoft.com/office/officeart/2005/8/layout/hProcess11"/>
    <dgm:cxn modelId="{DE59B4E6-B25C-45B9-B80D-36A052D2E647}" type="presParOf" srcId="{73ED6E9E-FEB6-497E-8D71-B6607A0709D6}" destId="{065FB349-B398-4736-903F-DD14C7185D80}" srcOrd="2" destOrd="0" presId="urn:microsoft.com/office/officeart/2005/8/layout/hProcess11"/>
    <dgm:cxn modelId="{8ACFABA8-A288-41EA-B670-BA5C1A8DFDC5}" type="presParOf" srcId="{065FB349-B398-4736-903F-DD14C7185D80}" destId="{E1F225F9-E089-4DA7-9B85-6E1C0467185C}" srcOrd="0" destOrd="0" presId="urn:microsoft.com/office/officeart/2005/8/layout/hProcess11"/>
    <dgm:cxn modelId="{B44B3048-BF03-4700-B82B-D9C2FF2D7209}" type="presParOf" srcId="{065FB349-B398-4736-903F-DD14C7185D80}" destId="{E4770920-8315-413D-965C-49D052795AE6}" srcOrd="1" destOrd="0" presId="urn:microsoft.com/office/officeart/2005/8/layout/hProcess11"/>
    <dgm:cxn modelId="{AD9F0B8B-CAF6-4216-A365-0CBD7D24C2F4}" type="presParOf" srcId="{065FB349-B398-4736-903F-DD14C7185D80}" destId="{4563D148-E994-4D83-9026-7226A897F265}" srcOrd="2" destOrd="0" presId="urn:microsoft.com/office/officeart/2005/8/layout/hProcess11"/>
    <dgm:cxn modelId="{3C394EB1-991B-4F37-89C9-55CFD6F330BF}" type="presParOf" srcId="{73ED6E9E-FEB6-497E-8D71-B6607A0709D6}" destId="{202B0D79-7CAC-4EBD-9668-6D2CCA1EC1F4}" srcOrd="3" destOrd="0" presId="urn:microsoft.com/office/officeart/2005/8/layout/hProcess11"/>
    <dgm:cxn modelId="{FADDDB44-C539-4DA5-ADA6-510B81E781E5}" type="presParOf" srcId="{73ED6E9E-FEB6-497E-8D71-B6607A0709D6}" destId="{7DD834D8-9447-41A0-8E89-2032D9C24EC2}" srcOrd="4" destOrd="0" presId="urn:microsoft.com/office/officeart/2005/8/layout/hProcess11"/>
    <dgm:cxn modelId="{A3CC522B-EE11-4299-83D4-82A6A68BE546}" type="presParOf" srcId="{7DD834D8-9447-41A0-8E89-2032D9C24EC2}" destId="{72398EB0-248A-468A-A9A8-259EFE782CEE}" srcOrd="0" destOrd="0" presId="urn:microsoft.com/office/officeart/2005/8/layout/hProcess11"/>
    <dgm:cxn modelId="{E210A89B-378F-4C73-9A9C-DA71952AB888}" type="presParOf" srcId="{7DD834D8-9447-41A0-8E89-2032D9C24EC2}" destId="{BB481697-7EA8-4E8C-8D6A-389AE3117085}" srcOrd="1" destOrd="0" presId="urn:microsoft.com/office/officeart/2005/8/layout/hProcess11"/>
    <dgm:cxn modelId="{A736EF03-6A87-4A03-955C-5AC1CE9F791A}" type="presParOf" srcId="{7DD834D8-9447-41A0-8E89-2032D9C24EC2}" destId="{C6A8AE35-4C16-43BA-A23D-A15D2DFAB66F}" srcOrd="2" destOrd="0" presId="urn:microsoft.com/office/officeart/2005/8/layout/hProcess11"/>
    <dgm:cxn modelId="{DD539741-6CC0-4F5F-BE3B-522CE0348385}" type="presParOf" srcId="{73ED6E9E-FEB6-497E-8D71-B6607A0709D6}" destId="{48C8A88E-7527-467D-98DB-F22EBF01EF9E}" srcOrd="5" destOrd="0" presId="urn:microsoft.com/office/officeart/2005/8/layout/hProcess11"/>
    <dgm:cxn modelId="{36FC7DA4-C606-4E05-904D-7510E6007DB9}" type="presParOf" srcId="{73ED6E9E-FEB6-497E-8D71-B6607A0709D6}" destId="{B08FB140-CFBD-48C5-B725-CC6ED066A7EF}" srcOrd="6" destOrd="0" presId="urn:microsoft.com/office/officeart/2005/8/layout/hProcess11"/>
    <dgm:cxn modelId="{A0E87F68-A689-4395-815B-56E6A47CBB3B}" type="presParOf" srcId="{B08FB140-CFBD-48C5-B725-CC6ED066A7EF}" destId="{6FFB90E9-F53D-485C-9E3F-9C81AF2D5F9E}" srcOrd="0" destOrd="0" presId="urn:microsoft.com/office/officeart/2005/8/layout/hProcess11"/>
    <dgm:cxn modelId="{5A206101-753F-4DE5-942A-36BDD414111C}" type="presParOf" srcId="{B08FB140-CFBD-48C5-B725-CC6ED066A7EF}" destId="{609C50E1-FECE-46C2-9920-8FE5ED816455}" srcOrd="1" destOrd="0" presId="urn:microsoft.com/office/officeart/2005/8/layout/hProcess11"/>
    <dgm:cxn modelId="{624971E3-ACD5-4FBD-856D-1D38EAE6508A}" type="presParOf" srcId="{B08FB140-CFBD-48C5-B725-CC6ED066A7EF}" destId="{5153D2A0-7D83-4E58-A1E7-C48836AB257C}" srcOrd="2" destOrd="0" presId="urn:microsoft.com/office/officeart/2005/8/layout/hProcess11"/>
    <dgm:cxn modelId="{1107EB1F-F66F-46FD-B1A9-E3842587D16D}" type="presParOf" srcId="{73ED6E9E-FEB6-497E-8D71-B6607A0709D6}" destId="{47B6A715-A88B-44CB-99ED-C311865D0B82}" srcOrd="7" destOrd="0" presId="urn:microsoft.com/office/officeart/2005/8/layout/hProcess11"/>
    <dgm:cxn modelId="{8316C5CF-C596-4825-B767-966795B8404C}" type="presParOf" srcId="{73ED6E9E-FEB6-497E-8D71-B6607A0709D6}" destId="{C2F92605-C3DA-4A1F-A74B-CF775B3A578B}" srcOrd="8" destOrd="0" presId="urn:microsoft.com/office/officeart/2005/8/layout/hProcess11"/>
    <dgm:cxn modelId="{71CB8D7E-87E4-491D-A363-1E8ED6F2CB44}" type="presParOf" srcId="{C2F92605-C3DA-4A1F-A74B-CF775B3A578B}" destId="{4912E575-3D2D-496C-B51F-F472B02DB969}" srcOrd="0" destOrd="0" presId="urn:microsoft.com/office/officeart/2005/8/layout/hProcess11"/>
    <dgm:cxn modelId="{3613B4B9-46EF-45F1-86F8-BEB78B25A14B}" type="presParOf" srcId="{C2F92605-C3DA-4A1F-A74B-CF775B3A578B}" destId="{9AFC3B6C-C70A-414B-A499-723330AE45B3}" srcOrd="1" destOrd="0" presId="urn:microsoft.com/office/officeart/2005/8/layout/hProcess11"/>
    <dgm:cxn modelId="{8761437C-C440-48E9-8EDA-DA100D6D51A3}" type="presParOf" srcId="{C2F92605-C3DA-4A1F-A74B-CF775B3A578B}" destId="{D4215A5B-1D57-4EC5-ACCC-B9B05EBA4145}" srcOrd="2" destOrd="0" presId="urn:microsoft.com/office/officeart/2005/8/layout/hProcess11"/>
    <dgm:cxn modelId="{73248CC3-0DD8-4B76-A7A9-77288B2DE348}" type="presParOf" srcId="{73ED6E9E-FEB6-497E-8D71-B6607A0709D6}" destId="{FA977953-F0F6-4159-BE90-E2A20E300FFE}" srcOrd="9" destOrd="0" presId="urn:microsoft.com/office/officeart/2005/8/layout/hProcess11"/>
    <dgm:cxn modelId="{8B2F497D-C048-4F2B-8454-F301EB9A33D8}" type="presParOf" srcId="{73ED6E9E-FEB6-497E-8D71-B6607A0709D6}" destId="{F3B9F810-D89B-484D-B0DE-17F6EAC65E1F}" srcOrd="10" destOrd="0" presId="urn:microsoft.com/office/officeart/2005/8/layout/hProcess11"/>
    <dgm:cxn modelId="{7C39C013-E89E-4F30-B936-770340E0F204}" type="presParOf" srcId="{F3B9F810-D89B-484D-B0DE-17F6EAC65E1F}" destId="{FBEA8B55-EF41-4D74-AB94-EBFAC56469A7}" srcOrd="0" destOrd="0" presId="urn:microsoft.com/office/officeart/2005/8/layout/hProcess11"/>
    <dgm:cxn modelId="{37A59946-E515-45FF-AC65-9D48B5642CB5}" type="presParOf" srcId="{F3B9F810-D89B-484D-B0DE-17F6EAC65E1F}" destId="{B8CBC3D7-8495-4340-BB78-978F4FBB8903}" srcOrd="1" destOrd="0" presId="urn:microsoft.com/office/officeart/2005/8/layout/hProcess11"/>
    <dgm:cxn modelId="{E38D7385-0CF7-48A7-880F-D4567F9AEB82}" type="presParOf" srcId="{F3B9F810-D89B-484D-B0DE-17F6EAC65E1F}" destId="{B69B1C78-3EF5-455C-B1B7-F0DB47884390}" srcOrd="2" destOrd="0" presId="urn:microsoft.com/office/officeart/2005/8/layout/hProcess11"/>
    <dgm:cxn modelId="{986C5081-57EB-44B9-BDE6-9ED2F1614E86}" type="presParOf" srcId="{73ED6E9E-FEB6-497E-8D71-B6607A0709D6}" destId="{B4F7E1F5-976D-4B8C-A0B6-623E77014167}" srcOrd="11" destOrd="0" presId="urn:microsoft.com/office/officeart/2005/8/layout/hProcess11"/>
    <dgm:cxn modelId="{4FAC9315-E09C-48E1-933C-2ADDF3E35B59}" type="presParOf" srcId="{73ED6E9E-FEB6-497E-8D71-B6607A0709D6}" destId="{441903A0-25B2-422B-B7B7-8CD4804FC9C2}" srcOrd="12" destOrd="0" presId="urn:microsoft.com/office/officeart/2005/8/layout/hProcess11"/>
    <dgm:cxn modelId="{B0493173-8505-465C-8823-91445813ABE5}" type="presParOf" srcId="{441903A0-25B2-422B-B7B7-8CD4804FC9C2}" destId="{6C4DAF75-9BCF-46E9-9B5B-686B57136249}" srcOrd="0" destOrd="0" presId="urn:microsoft.com/office/officeart/2005/8/layout/hProcess11"/>
    <dgm:cxn modelId="{78B32D8F-8E36-4D73-A1A2-52944ED4B5C8}" type="presParOf" srcId="{441903A0-25B2-422B-B7B7-8CD4804FC9C2}" destId="{7BCD5797-5590-4A8C-A9A2-5F86C442ED95}" srcOrd="1" destOrd="0" presId="urn:microsoft.com/office/officeart/2005/8/layout/hProcess11"/>
    <dgm:cxn modelId="{C694309F-390F-4BB3-9AAD-A5F5A76AF169}" type="presParOf" srcId="{441903A0-25B2-422B-B7B7-8CD4804FC9C2}" destId="{B6AC1844-50EC-44EE-8F6B-E51E868F3756}"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231" y="944604"/>
          <a:ext cx="1535310" cy="18423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US" sz="1400" b="1" kern="1200" cap="none" dirty="0">
              <a:latin typeface="Baskerville Old Face" panose="02020602080505020303" pitchFamily="18" charset="0"/>
              <a:cs typeface="Times New Roman" panose="02020603050405020304" pitchFamily="18" charset="0"/>
            </a:rPr>
            <a:t>Goal – what problem are we trying to solve?</a:t>
          </a:r>
        </a:p>
      </dsp:txBody>
      <dsp:txXfrm>
        <a:off x="6231" y="1681553"/>
        <a:ext cx="1535310" cy="1105423"/>
      </dsp:txXfrm>
    </dsp:sp>
    <dsp:sp modelId="{BBA91679-4684-4A04-8AEB-03038C78A75C}">
      <dsp:nvSpPr>
        <dsp:cNvPr id="0" name=""/>
        <dsp:cNvSpPr/>
      </dsp:nvSpPr>
      <dsp:spPr>
        <a:xfrm>
          <a:off x="6231"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01</a:t>
          </a:r>
          <a:endParaRPr lang="en-US" sz="2900" kern="1200" dirty="0"/>
        </a:p>
      </dsp:txBody>
      <dsp:txXfrm>
        <a:off x="6231" y="944604"/>
        <a:ext cx="1535310" cy="736948"/>
      </dsp:txXfrm>
    </dsp:sp>
    <dsp:sp modelId="{00AE7F27-0E5D-4AFB-ACD6-B5A19E79EA42}">
      <dsp:nvSpPr>
        <dsp:cNvPr id="0" name=""/>
        <dsp:cNvSpPr/>
      </dsp:nvSpPr>
      <dsp:spPr>
        <a:xfrm>
          <a:off x="1664366" y="944604"/>
          <a:ext cx="1535310" cy="18423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US" sz="1400" b="1" kern="1200" cap="none" dirty="0">
              <a:latin typeface="Baskerville Old Face" panose="02020602080505020303" pitchFamily="18" charset="0"/>
              <a:cs typeface="Times New Roman" panose="02020603050405020304" pitchFamily="18" charset="0"/>
            </a:rPr>
            <a:t>Data description</a:t>
          </a:r>
        </a:p>
      </dsp:txBody>
      <dsp:txXfrm>
        <a:off x="1664366" y="1681553"/>
        <a:ext cx="1535310" cy="1105423"/>
      </dsp:txXfrm>
    </dsp:sp>
    <dsp:sp modelId="{975C752B-C37A-4BA6-A3AE-2202A141404A}">
      <dsp:nvSpPr>
        <dsp:cNvPr id="0" name=""/>
        <dsp:cNvSpPr/>
      </dsp:nvSpPr>
      <dsp:spPr>
        <a:xfrm>
          <a:off x="1664366"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02</a:t>
          </a:r>
        </a:p>
      </dsp:txBody>
      <dsp:txXfrm>
        <a:off x="1664366" y="944604"/>
        <a:ext cx="1535310" cy="736948"/>
      </dsp:txXfrm>
    </dsp:sp>
    <dsp:sp modelId="{CAD62F17-E99D-4FEF-B376-961CA4CB20EB}">
      <dsp:nvSpPr>
        <dsp:cNvPr id="0" name=""/>
        <dsp:cNvSpPr/>
      </dsp:nvSpPr>
      <dsp:spPr>
        <a:xfrm>
          <a:off x="3322501" y="944604"/>
          <a:ext cx="1535310" cy="1842372"/>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US" sz="1400" b="1" kern="1200" cap="none" dirty="0">
              <a:latin typeface="Baskerville Old Face" panose="02020602080505020303" pitchFamily="18" charset="0"/>
              <a:cs typeface="Times New Roman" panose="02020603050405020304" pitchFamily="18" charset="0"/>
            </a:rPr>
            <a:t>Approach and analysis</a:t>
          </a:r>
        </a:p>
      </dsp:txBody>
      <dsp:txXfrm>
        <a:off x="3322501" y="1681553"/>
        <a:ext cx="1535310" cy="1105423"/>
      </dsp:txXfrm>
    </dsp:sp>
    <dsp:sp modelId="{E20811D6-E5D4-4C9E-AABF-9E0E1902CA2C}">
      <dsp:nvSpPr>
        <dsp:cNvPr id="0" name=""/>
        <dsp:cNvSpPr/>
      </dsp:nvSpPr>
      <dsp:spPr>
        <a:xfrm>
          <a:off x="3322501"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03</a:t>
          </a:r>
        </a:p>
      </dsp:txBody>
      <dsp:txXfrm>
        <a:off x="3322501" y="944604"/>
        <a:ext cx="1535310" cy="736948"/>
      </dsp:txXfrm>
    </dsp:sp>
    <dsp:sp modelId="{32A0ACF2-64E3-4AE3-9E78-4255EAA59BDC}">
      <dsp:nvSpPr>
        <dsp:cNvPr id="0" name=""/>
        <dsp:cNvSpPr/>
      </dsp:nvSpPr>
      <dsp:spPr>
        <a:xfrm>
          <a:off x="4980636" y="944604"/>
          <a:ext cx="1535310" cy="1842372"/>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IN" sz="1400" b="1" kern="1200" cap="none" dirty="0">
              <a:latin typeface="Baskerville Old Face" panose="02020602080505020303" pitchFamily="18" charset="0"/>
              <a:cs typeface="Times New Roman" panose="02020603050405020304" pitchFamily="18" charset="0"/>
            </a:rPr>
            <a:t>Graphs and visualizations</a:t>
          </a:r>
          <a:endParaRPr lang="en-US" sz="1400" b="1" kern="1200" cap="none" dirty="0">
            <a:latin typeface="Baskerville Old Face" panose="02020602080505020303" pitchFamily="18" charset="0"/>
            <a:cs typeface="Times New Roman" panose="02020603050405020304" pitchFamily="18" charset="0"/>
          </a:endParaRPr>
        </a:p>
      </dsp:txBody>
      <dsp:txXfrm>
        <a:off x="4980636" y="1681553"/>
        <a:ext cx="1535310" cy="1105423"/>
      </dsp:txXfrm>
    </dsp:sp>
    <dsp:sp modelId="{0F7F944E-9866-4742-A5AF-E101F38D0D4A}">
      <dsp:nvSpPr>
        <dsp:cNvPr id="0" name=""/>
        <dsp:cNvSpPr/>
      </dsp:nvSpPr>
      <dsp:spPr>
        <a:xfrm>
          <a:off x="4980636"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04</a:t>
          </a:r>
        </a:p>
      </dsp:txBody>
      <dsp:txXfrm>
        <a:off x="4980636" y="944604"/>
        <a:ext cx="1535310" cy="736948"/>
      </dsp:txXfrm>
    </dsp:sp>
    <dsp:sp modelId="{331C9281-8556-4005-AD2D-C1AC3E9ECF0D}">
      <dsp:nvSpPr>
        <dsp:cNvPr id="0" name=""/>
        <dsp:cNvSpPr/>
      </dsp:nvSpPr>
      <dsp:spPr>
        <a:xfrm>
          <a:off x="6638771" y="944604"/>
          <a:ext cx="1535310" cy="1842372"/>
        </a:xfrm>
        <a:prstGeom prst="rect">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US" sz="1400" b="1" kern="1200" cap="none" dirty="0">
              <a:latin typeface="Baskerville Old Face" panose="02020602080505020303" pitchFamily="18" charset="0"/>
              <a:cs typeface="Times New Roman" panose="02020603050405020304" pitchFamily="18" charset="0"/>
            </a:rPr>
            <a:t>Training and testing a model</a:t>
          </a:r>
        </a:p>
      </dsp:txBody>
      <dsp:txXfrm>
        <a:off x="6638771" y="1681553"/>
        <a:ext cx="1535310" cy="1105423"/>
      </dsp:txXfrm>
    </dsp:sp>
    <dsp:sp modelId="{2C0CB684-54AC-4E8E-9A44-D25A95E76471}">
      <dsp:nvSpPr>
        <dsp:cNvPr id="0" name=""/>
        <dsp:cNvSpPr/>
      </dsp:nvSpPr>
      <dsp:spPr>
        <a:xfrm>
          <a:off x="6638771"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05</a:t>
          </a:r>
        </a:p>
      </dsp:txBody>
      <dsp:txXfrm>
        <a:off x="6638771" y="944604"/>
        <a:ext cx="1535310" cy="736948"/>
      </dsp:txXfrm>
    </dsp:sp>
    <dsp:sp modelId="{676A9FD1-1DCF-4137-B13A-D16C8E2C41DA}">
      <dsp:nvSpPr>
        <dsp:cNvPr id="0" name=""/>
        <dsp:cNvSpPr/>
      </dsp:nvSpPr>
      <dsp:spPr>
        <a:xfrm>
          <a:off x="8296906" y="944604"/>
          <a:ext cx="1535310" cy="1842372"/>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IN" sz="1400" b="1" kern="1200" cap="none" dirty="0">
              <a:latin typeface="Baskerville Old Face" panose="02020602080505020303" pitchFamily="18" charset="0"/>
              <a:cs typeface="Times New Roman" panose="02020603050405020304" pitchFamily="18" charset="0"/>
            </a:rPr>
            <a:t>Conclusion</a:t>
          </a:r>
          <a:endParaRPr lang="en-US" sz="1400" b="1" kern="1200" cap="none" dirty="0">
            <a:latin typeface="Baskerville Old Face" panose="02020602080505020303" pitchFamily="18" charset="0"/>
            <a:cs typeface="Times New Roman" panose="02020603050405020304" pitchFamily="18" charset="0"/>
          </a:endParaRPr>
        </a:p>
      </dsp:txBody>
      <dsp:txXfrm>
        <a:off x="8296906" y="1681553"/>
        <a:ext cx="1535310" cy="1105423"/>
      </dsp:txXfrm>
    </dsp:sp>
    <dsp:sp modelId="{39AEEAAA-E6E6-4E9F-BADE-51F3B94C512A}">
      <dsp:nvSpPr>
        <dsp:cNvPr id="0" name=""/>
        <dsp:cNvSpPr/>
      </dsp:nvSpPr>
      <dsp:spPr>
        <a:xfrm>
          <a:off x="8296906"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06</a:t>
          </a:r>
        </a:p>
      </dsp:txBody>
      <dsp:txXfrm>
        <a:off x="8296906" y="944604"/>
        <a:ext cx="1535310" cy="736948"/>
      </dsp:txXfrm>
    </dsp:sp>
    <dsp:sp modelId="{F27F7112-B58A-4F2A-BC46-B73613BDF87A}">
      <dsp:nvSpPr>
        <dsp:cNvPr id="0" name=""/>
        <dsp:cNvSpPr/>
      </dsp:nvSpPr>
      <dsp:spPr>
        <a:xfrm>
          <a:off x="9955041" y="944604"/>
          <a:ext cx="1535310" cy="18423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655" tIns="0" rIns="151655" bIns="330200" numCol="1" spcCol="1270" anchor="t" anchorCtr="0">
          <a:noAutofit/>
        </a:bodyPr>
        <a:lstStyle/>
        <a:p>
          <a:pPr marL="0" lvl="0" indent="0" algn="l" defTabSz="622300">
            <a:lnSpc>
              <a:spcPct val="100000"/>
            </a:lnSpc>
            <a:spcBef>
              <a:spcPct val="0"/>
            </a:spcBef>
            <a:spcAft>
              <a:spcPct val="35000"/>
            </a:spcAft>
            <a:buNone/>
            <a:defRPr cap="all"/>
          </a:pPr>
          <a:r>
            <a:rPr lang="en-IN" sz="1400" b="1" kern="1200" cap="none" dirty="0">
              <a:latin typeface="Baskerville Old Face" panose="02020602080505020303" pitchFamily="18" charset="0"/>
              <a:cs typeface="Times New Roman" panose="02020603050405020304" pitchFamily="18" charset="0"/>
            </a:rPr>
            <a:t>References</a:t>
          </a:r>
          <a:endParaRPr lang="en-US" sz="1400" b="1" kern="1200" cap="none" dirty="0">
            <a:latin typeface="Baskerville Old Face" panose="02020602080505020303" pitchFamily="18" charset="0"/>
            <a:cs typeface="Times New Roman" panose="02020603050405020304" pitchFamily="18" charset="0"/>
          </a:endParaRPr>
        </a:p>
      </dsp:txBody>
      <dsp:txXfrm>
        <a:off x="9955041" y="1681553"/>
        <a:ext cx="1535310" cy="1105423"/>
      </dsp:txXfrm>
    </dsp:sp>
    <dsp:sp modelId="{44256D90-4B2B-409D-9BC0-08F77A814C03}">
      <dsp:nvSpPr>
        <dsp:cNvPr id="0" name=""/>
        <dsp:cNvSpPr/>
      </dsp:nvSpPr>
      <dsp:spPr>
        <a:xfrm>
          <a:off x="9955041" y="944604"/>
          <a:ext cx="1535310" cy="736948"/>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1655" tIns="165100" rIns="151655" bIns="165100" numCol="1" spcCol="1270" anchor="ctr" anchorCtr="0">
          <a:noAutofit/>
        </a:bodyPr>
        <a:lstStyle/>
        <a:p>
          <a:pPr marL="0" lvl="0" indent="0" algn="l" defTabSz="1289050">
            <a:lnSpc>
              <a:spcPct val="90000"/>
            </a:lnSpc>
            <a:spcBef>
              <a:spcPct val="0"/>
            </a:spcBef>
            <a:spcAft>
              <a:spcPct val="35000"/>
            </a:spcAft>
            <a:buNone/>
          </a:pPr>
          <a:r>
            <a:rPr lang="en-US" sz="2900" kern="1200"/>
            <a:t>07</a:t>
          </a:r>
        </a:p>
      </dsp:txBody>
      <dsp:txXfrm>
        <a:off x="9955041" y="944604"/>
        <a:ext cx="1535310" cy="736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050D-75FE-40B8-AB35-AF93FFE882DF}">
      <dsp:nvSpPr>
        <dsp:cNvPr id="0" name=""/>
        <dsp:cNvSpPr/>
      </dsp:nvSpPr>
      <dsp:spPr>
        <a:xfrm>
          <a:off x="0" y="1290835"/>
          <a:ext cx="10347831" cy="17211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EA9AD-A2CF-4725-8A7D-7B4B0AE9DB4B}">
      <dsp:nvSpPr>
        <dsp:cNvPr id="0" name=""/>
        <dsp:cNvSpPr/>
      </dsp:nvSpPr>
      <dsp:spPr>
        <a:xfrm>
          <a:off x="3451" y="0"/>
          <a:ext cx="117322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kern="1200" dirty="0"/>
            <a:t>Importing Libraries</a:t>
          </a:r>
          <a:endParaRPr lang="en-US" sz="1600" kern="1200" dirty="0"/>
        </a:p>
      </dsp:txBody>
      <dsp:txXfrm>
        <a:off x="3451" y="0"/>
        <a:ext cx="1173225" cy="1721114"/>
      </dsp:txXfrm>
    </dsp:sp>
    <dsp:sp modelId="{69A06FDC-AEC9-45A2-9EB5-A272F93E8559}">
      <dsp:nvSpPr>
        <dsp:cNvPr id="0" name=""/>
        <dsp:cNvSpPr/>
      </dsp:nvSpPr>
      <dsp:spPr>
        <a:xfrm>
          <a:off x="374925"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F225F9-E089-4DA7-9B85-6E1C0467185C}">
      <dsp:nvSpPr>
        <dsp:cNvPr id="0" name=""/>
        <dsp:cNvSpPr/>
      </dsp:nvSpPr>
      <dsp:spPr>
        <a:xfrm>
          <a:off x="1235338" y="2581671"/>
          <a:ext cx="117322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kern="1200" dirty="0"/>
            <a:t>Importing the dataset and displaying the first five rows</a:t>
          </a:r>
          <a:endParaRPr lang="en-US" sz="1600" kern="1200" dirty="0"/>
        </a:p>
      </dsp:txBody>
      <dsp:txXfrm>
        <a:off x="1235338" y="2581671"/>
        <a:ext cx="1173225" cy="1721114"/>
      </dsp:txXfrm>
    </dsp:sp>
    <dsp:sp modelId="{E4770920-8315-413D-965C-49D052795AE6}">
      <dsp:nvSpPr>
        <dsp:cNvPr id="0" name=""/>
        <dsp:cNvSpPr/>
      </dsp:nvSpPr>
      <dsp:spPr>
        <a:xfrm>
          <a:off x="1606812"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398EB0-248A-468A-A9A8-259EFE782CEE}">
      <dsp:nvSpPr>
        <dsp:cNvPr id="0" name=""/>
        <dsp:cNvSpPr/>
      </dsp:nvSpPr>
      <dsp:spPr>
        <a:xfrm>
          <a:off x="2467226" y="0"/>
          <a:ext cx="117322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kern="1200" dirty="0"/>
            <a:t>Displaying some statistical insights of the dataset</a:t>
          </a:r>
          <a:endParaRPr lang="en-US" sz="1600" kern="1200" dirty="0"/>
        </a:p>
      </dsp:txBody>
      <dsp:txXfrm>
        <a:off x="2467226" y="0"/>
        <a:ext cx="1173225" cy="1721114"/>
      </dsp:txXfrm>
    </dsp:sp>
    <dsp:sp modelId="{BB481697-7EA8-4E8C-8D6A-389AE3117085}">
      <dsp:nvSpPr>
        <dsp:cNvPr id="0" name=""/>
        <dsp:cNvSpPr/>
      </dsp:nvSpPr>
      <dsp:spPr>
        <a:xfrm>
          <a:off x="2838699"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FB90E9-F53D-485C-9E3F-9C81AF2D5F9E}">
      <dsp:nvSpPr>
        <dsp:cNvPr id="0" name=""/>
        <dsp:cNvSpPr/>
      </dsp:nvSpPr>
      <dsp:spPr>
        <a:xfrm>
          <a:off x="3699113" y="2581671"/>
          <a:ext cx="117322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kern="1200" dirty="0"/>
            <a:t>Sample review from the dataset</a:t>
          </a:r>
          <a:endParaRPr lang="en-US" sz="1600" kern="1200" dirty="0"/>
        </a:p>
      </dsp:txBody>
      <dsp:txXfrm>
        <a:off x="3699113" y="2581671"/>
        <a:ext cx="1173225" cy="1721114"/>
      </dsp:txXfrm>
    </dsp:sp>
    <dsp:sp modelId="{609C50E1-FECE-46C2-9920-8FE5ED816455}">
      <dsp:nvSpPr>
        <dsp:cNvPr id="0" name=""/>
        <dsp:cNvSpPr/>
      </dsp:nvSpPr>
      <dsp:spPr>
        <a:xfrm>
          <a:off x="4070586"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2E575-3D2D-496C-B51F-F472B02DB969}">
      <dsp:nvSpPr>
        <dsp:cNvPr id="0" name=""/>
        <dsp:cNvSpPr/>
      </dsp:nvSpPr>
      <dsp:spPr>
        <a:xfrm>
          <a:off x="4931000" y="0"/>
          <a:ext cx="157864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kern="1200" dirty="0"/>
            <a:t>Data preprocessing : Cleaning and calculating review lengths</a:t>
          </a:r>
          <a:endParaRPr lang="en-US" sz="1600" kern="1200" dirty="0"/>
        </a:p>
      </dsp:txBody>
      <dsp:txXfrm>
        <a:off x="4931000" y="0"/>
        <a:ext cx="1578645" cy="1721114"/>
      </dsp:txXfrm>
    </dsp:sp>
    <dsp:sp modelId="{9AFC3B6C-C70A-414B-A499-723330AE45B3}">
      <dsp:nvSpPr>
        <dsp:cNvPr id="0" name=""/>
        <dsp:cNvSpPr/>
      </dsp:nvSpPr>
      <dsp:spPr>
        <a:xfrm>
          <a:off x="5505183"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EA8B55-EF41-4D74-AB94-EBFAC56469A7}">
      <dsp:nvSpPr>
        <dsp:cNvPr id="0" name=""/>
        <dsp:cNvSpPr/>
      </dsp:nvSpPr>
      <dsp:spPr>
        <a:xfrm>
          <a:off x="6568307" y="2581671"/>
          <a:ext cx="1509401"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kern="1200" dirty="0"/>
            <a:t>Generating a word cloud to find out the most frequent words</a:t>
          </a:r>
          <a:endParaRPr lang="en-US" sz="1600" kern="1200" dirty="0"/>
        </a:p>
      </dsp:txBody>
      <dsp:txXfrm>
        <a:off x="6568307" y="2581671"/>
        <a:ext cx="1509401" cy="1721114"/>
      </dsp:txXfrm>
    </dsp:sp>
    <dsp:sp modelId="{B8CBC3D7-8495-4340-BB78-978F4FBB8903}">
      <dsp:nvSpPr>
        <dsp:cNvPr id="0" name=""/>
        <dsp:cNvSpPr/>
      </dsp:nvSpPr>
      <dsp:spPr>
        <a:xfrm>
          <a:off x="7107868"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4DAF75-9BCF-46E9-9B5B-686B57136249}">
      <dsp:nvSpPr>
        <dsp:cNvPr id="0" name=""/>
        <dsp:cNvSpPr/>
      </dsp:nvSpPr>
      <dsp:spPr>
        <a:xfrm>
          <a:off x="8136370" y="0"/>
          <a:ext cx="1173225" cy="1721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kern="1200" dirty="0"/>
            <a:t>Classifying the reviews into positive and negative</a:t>
          </a:r>
          <a:endParaRPr lang="en-US" sz="1600" kern="1200" dirty="0"/>
        </a:p>
      </dsp:txBody>
      <dsp:txXfrm>
        <a:off x="8136370" y="0"/>
        <a:ext cx="1173225" cy="1721114"/>
      </dsp:txXfrm>
    </dsp:sp>
    <dsp:sp modelId="{7BCD5797-5590-4A8C-A9A2-5F86C442ED95}">
      <dsp:nvSpPr>
        <dsp:cNvPr id="0" name=""/>
        <dsp:cNvSpPr/>
      </dsp:nvSpPr>
      <dsp:spPr>
        <a:xfrm>
          <a:off x="8507843" y="1936253"/>
          <a:ext cx="430278" cy="4302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aac"/><Relationship Id="rId1" Type="http://schemas.microsoft.com/office/2007/relationships/media" Target="../media/media10.aac"/><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aac"/><Relationship Id="rId1" Type="http://schemas.microsoft.com/office/2007/relationships/media" Target="../media/media11.aac"/><Relationship Id="rId5"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aac"/><Relationship Id="rId1" Type="http://schemas.microsoft.com/office/2007/relationships/media" Target="../media/media2.aac"/><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image" Target="../media/image1.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7.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7.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7.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7.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7.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aac"/><Relationship Id="rId1" Type="http://schemas.microsoft.com/office/2007/relationships/media" Target="../media/media3.aac"/><Relationship Id="rId5" Type="http://schemas.openxmlformats.org/officeDocument/2006/relationships/image" Target="../media/image7.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7.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7.png"/><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7.png"/><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hyperlink" Target="https://towardsdatascience.com/sentiment-analysis-on-amazon-reviews-45cd169447ac" TargetMode="Externa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hyperlink" Target="https://medium.com/@anoosheh.niavarani.egr/what-an-amazon-fine-food-review-tell-us-a-food-for-thought-869dfe70f2ee" TargetMode="External"/><Relationship Id="rId5" Type="http://schemas.openxmlformats.org/officeDocument/2006/relationships/hyperlink" Target="https://colab.research.google.com/drive/1KgGm5gMyaRTzGGe4yemFK-Uc0nWH3j0N?usp=sharing#scrollTo=gt1PYnvlnKQI" TargetMode="External"/><Relationship Id="rId4" Type="http://schemas.openxmlformats.org/officeDocument/2006/relationships/hyperlink" Target="https://towardsdatascience.com/text-mining-and-sentiment-analysis-for-yelp-reviews-of-a-burger-chain-6d3bcfcab17b"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aac"/><Relationship Id="rId1" Type="http://schemas.microsoft.com/office/2007/relationships/media" Target="../media/media4.aac"/><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aac"/><Relationship Id="rId1" Type="http://schemas.microsoft.com/office/2007/relationships/media" Target="../media/media5.aac"/><Relationship Id="rId5" Type="http://schemas.openxmlformats.org/officeDocument/2006/relationships/image" Target="../media/image7.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7.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xml"/><Relationship Id="rId7" Type="http://schemas.openxmlformats.org/officeDocument/2006/relationships/diagramColors" Target="../diagrams/colors2.xml"/><Relationship Id="rId2" Type="http://schemas.openxmlformats.org/officeDocument/2006/relationships/audio" Target="../media/media7.aac"/><Relationship Id="rId1" Type="http://schemas.microsoft.com/office/2007/relationships/media" Target="../media/media7.aac"/><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aac"/><Relationship Id="rId1" Type="http://schemas.microsoft.com/office/2007/relationships/media" Target="../media/media8.aac"/><Relationship Id="rId5"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aac"/><Relationship Id="rId1" Type="http://schemas.microsoft.com/office/2007/relationships/media" Target="../media/media9.aac"/><Relationship Id="rId5"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5">
            <a:alphaModFix amt="35000"/>
            <a:extLst>
              <a:ext uri="{28A0092B-C50C-407E-A947-70E740481C1C}">
                <a14:useLocalDpi xmlns:a14="http://schemas.microsoft.com/office/drawing/2010/main" val="0"/>
              </a:ext>
            </a:extLst>
          </a:blip>
          <a:srcRect/>
          <a:stretch/>
        </p:blipFill>
        <p:spPr>
          <a:xfrm>
            <a:off x="-5280" y="-18642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Amazon Food Reviews</a:t>
            </a:r>
            <a:br>
              <a:rPr lang="en-US" sz="7200" dirty="0"/>
            </a:br>
            <a:r>
              <a:rPr lang="en-US" sz="3200" dirty="0"/>
              <a:t>BAN 200 NBB Project</a:t>
            </a:r>
            <a:endParaRPr lang="en-US" sz="7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30786" y="4261318"/>
            <a:ext cx="3760600" cy="2401374"/>
          </a:xfrm>
        </p:spPr>
        <p:txBody>
          <a:bodyPr>
            <a:normAutofit fontScale="92500" lnSpcReduction="10000"/>
          </a:bodyPr>
          <a:lstStyle/>
          <a:p>
            <a:r>
              <a:rPr lang="en-US" sz="2800" b="1" dirty="0"/>
              <a:t>Group 8</a:t>
            </a:r>
          </a:p>
          <a:p>
            <a:pPr marL="457200" indent="-457200" algn="l">
              <a:buFont typeface="Arial" panose="020B0604020202020204" pitchFamily="34" charset="0"/>
              <a:buChar char="•"/>
            </a:pPr>
            <a:r>
              <a:rPr lang="en-US" b="1" dirty="0" err="1"/>
              <a:t>Pruthviben</a:t>
            </a:r>
            <a:r>
              <a:rPr lang="en-US" b="1" dirty="0"/>
              <a:t> </a:t>
            </a:r>
            <a:r>
              <a:rPr lang="en-US" b="1" dirty="0" err="1"/>
              <a:t>Jaimin</a:t>
            </a:r>
            <a:r>
              <a:rPr lang="en-US" b="1" dirty="0"/>
              <a:t> Patel</a:t>
            </a:r>
          </a:p>
          <a:p>
            <a:pPr marL="457200" indent="-457200" algn="l">
              <a:buFont typeface="Arial" panose="020B0604020202020204" pitchFamily="34" charset="0"/>
              <a:buChar char="•"/>
            </a:pPr>
            <a:r>
              <a:rPr lang="en-US" b="1" dirty="0"/>
              <a:t>Pratik Andrade</a:t>
            </a:r>
          </a:p>
          <a:p>
            <a:pPr marL="457200" indent="-457200" algn="l">
              <a:buFont typeface="Arial" panose="020B0604020202020204" pitchFamily="34" charset="0"/>
              <a:buChar char="•"/>
            </a:pPr>
            <a:r>
              <a:rPr lang="en-US" b="1" dirty="0" err="1"/>
              <a:t>Ronn</a:t>
            </a:r>
            <a:r>
              <a:rPr lang="en-US" b="1" dirty="0"/>
              <a:t> </a:t>
            </a:r>
            <a:r>
              <a:rPr lang="en-US" b="1" dirty="0" err="1"/>
              <a:t>Kurien</a:t>
            </a:r>
            <a:r>
              <a:rPr lang="en-US" b="1" dirty="0"/>
              <a:t> </a:t>
            </a:r>
            <a:r>
              <a:rPr lang="en-US" b="1" dirty="0" err="1"/>
              <a:t>Kollamana</a:t>
            </a:r>
            <a:endParaRPr lang="en-US" b="1" dirty="0"/>
          </a:p>
          <a:p>
            <a:pPr marL="457200" indent="-457200" algn="l">
              <a:buFont typeface="Arial" panose="020B0604020202020204" pitchFamily="34" charset="0"/>
              <a:buChar char="•"/>
            </a:pPr>
            <a:r>
              <a:rPr lang="en-US" b="1" dirty="0" err="1"/>
              <a:t>Laher</a:t>
            </a:r>
            <a:r>
              <a:rPr lang="en-US" b="1" dirty="0"/>
              <a:t> Gregory Pereira</a:t>
            </a:r>
          </a:p>
        </p:txBody>
      </p:sp>
      <p:pic>
        <p:nvPicPr>
          <p:cNvPr id="4" name="slidea1">
            <a:hlinkClick r:id="" action="ppaction://media"/>
            <a:extLst>
              <a:ext uri="{FF2B5EF4-FFF2-40B4-BE49-F238E27FC236}">
                <a16:creationId xmlns:a16="http://schemas.microsoft.com/office/drawing/2014/main" id="{A6879E2C-0844-4529-82E7-564CAD8C13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5125" y="5957664"/>
            <a:ext cx="487363" cy="487363"/>
          </a:xfrm>
          <a:prstGeom prst="rect">
            <a:avLst/>
          </a:prstGeom>
        </p:spPr>
      </p:pic>
    </p:spTree>
    <p:extLst>
      <p:ext uri="{BB962C8B-B14F-4D97-AF65-F5344CB8AC3E}">
        <p14:creationId xmlns:p14="http://schemas.microsoft.com/office/powerpoint/2010/main" val="633738316"/>
      </p:ext>
    </p:extLst>
  </p:cSld>
  <p:clrMapOvr>
    <a:masterClrMapping/>
  </p:clrMapOvr>
  <p:transition spd="med" advTm="70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1257300"/>
          </a:xfrm>
        </p:spPr>
        <p:txBody>
          <a:bodyPr anchor="ctr">
            <a:normAutofit/>
          </a:bodyPr>
          <a:lstStyle/>
          <a:p>
            <a:pPr lvl="0"/>
            <a:r>
              <a:rPr lang="en-US" sz="3200" b="1" dirty="0"/>
              <a:t>Displaying some statistical insights of the dataset</a:t>
            </a:r>
            <a:endParaRPr lang="en-US" sz="3200" dirty="0"/>
          </a:p>
        </p:txBody>
      </p:sp>
      <p:pic>
        <p:nvPicPr>
          <p:cNvPr id="4" name="Picture 3" descr="Table&#10;&#10;Description automatically generated">
            <a:extLst>
              <a:ext uri="{FF2B5EF4-FFF2-40B4-BE49-F238E27FC236}">
                <a16:creationId xmlns:a16="http://schemas.microsoft.com/office/drawing/2014/main" id="{AFBC4858-C7A8-4D46-81E8-350BAA3898FB}"/>
              </a:ext>
            </a:extLst>
          </p:cNvPr>
          <p:cNvPicPr>
            <a:picLocks noChangeAspect="1"/>
          </p:cNvPicPr>
          <p:nvPr/>
        </p:nvPicPr>
        <p:blipFill>
          <a:blip r:embed="rId4"/>
          <a:stretch>
            <a:fillRect/>
          </a:stretch>
        </p:blipFill>
        <p:spPr>
          <a:xfrm>
            <a:off x="1061761" y="2125711"/>
            <a:ext cx="9926435" cy="4382112"/>
          </a:xfrm>
          <a:prstGeom prst="rect">
            <a:avLst/>
          </a:prstGeom>
        </p:spPr>
      </p:pic>
      <p:pic>
        <p:nvPicPr>
          <p:cNvPr id="2" name="slidea9">
            <a:hlinkClick r:id="" action="ppaction://media"/>
            <a:extLst>
              <a:ext uri="{FF2B5EF4-FFF2-40B4-BE49-F238E27FC236}">
                <a16:creationId xmlns:a16="http://schemas.microsoft.com/office/drawing/2014/main" id="{6EFF8A1D-3BE4-41B4-848A-58658F8C5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859" y="5909970"/>
            <a:ext cx="487363" cy="487363"/>
          </a:xfrm>
          <a:prstGeom prst="rect">
            <a:avLst/>
          </a:prstGeom>
        </p:spPr>
      </p:pic>
    </p:spTree>
    <p:extLst>
      <p:ext uri="{BB962C8B-B14F-4D97-AF65-F5344CB8AC3E}">
        <p14:creationId xmlns:p14="http://schemas.microsoft.com/office/powerpoint/2010/main" val="4074699176"/>
      </p:ext>
    </p:extLst>
  </p:cSld>
  <p:clrMapOvr>
    <a:masterClrMapping/>
  </p:clrMapOvr>
  <p:transition spd="med" advTm="3161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1257300"/>
          </a:xfrm>
        </p:spPr>
        <p:txBody>
          <a:bodyPr anchor="ctr">
            <a:normAutofit/>
          </a:bodyPr>
          <a:lstStyle/>
          <a:p>
            <a:pPr lvl="0"/>
            <a:r>
              <a:rPr lang="en-US" sz="3200" b="1" dirty="0"/>
              <a:t>Sample review from the dataset</a:t>
            </a:r>
            <a:endParaRPr lang="en-US" sz="3200" dirty="0"/>
          </a:p>
        </p:txBody>
      </p:sp>
      <p:pic>
        <p:nvPicPr>
          <p:cNvPr id="5" name="Picture 4" descr="Graphical user interface, text, application&#10;&#10;Description automatically generated">
            <a:extLst>
              <a:ext uri="{FF2B5EF4-FFF2-40B4-BE49-F238E27FC236}">
                <a16:creationId xmlns:a16="http://schemas.microsoft.com/office/drawing/2014/main" id="{21C891A1-58A0-4FE2-B249-7E70E1CF4001}"/>
              </a:ext>
            </a:extLst>
          </p:cNvPr>
          <p:cNvPicPr>
            <a:picLocks noChangeAspect="1"/>
          </p:cNvPicPr>
          <p:nvPr/>
        </p:nvPicPr>
        <p:blipFill>
          <a:blip r:embed="rId4"/>
          <a:stretch>
            <a:fillRect/>
          </a:stretch>
        </p:blipFill>
        <p:spPr>
          <a:xfrm>
            <a:off x="648070" y="2040939"/>
            <a:ext cx="10785487" cy="4359861"/>
          </a:xfrm>
          <a:prstGeom prst="rect">
            <a:avLst/>
          </a:prstGeom>
          <a:noFill/>
        </p:spPr>
      </p:pic>
      <p:pic>
        <p:nvPicPr>
          <p:cNvPr id="2" name="Slidea10">
            <a:hlinkClick r:id="" action="ppaction://media"/>
            <a:extLst>
              <a:ext uri="{FF2B5EF4-FFF2-40B4-BE49-F238E27FC236}">
                <a16:creationId xmlns:a16="http://schemas.microsoft.com/office/drawing/2014/main" id="{B7638429-68AF-4FD3-ACD2-80DD9D9CA9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0707" y="5960045"/>
            <a:ext cx="487363" cy="487363"/>
          </a:xfrm>
          <a:prstGeom prst="rect">
            <a:avLst/>
          </a:prstGeom>
        </p:spPr>
      </p:pic>
    </p:spTree>
    <p:extLst>
      <p:ext uri="{BB962C8B-B14F-4D97-AF65-F5344CB8AC3E}">
        <p14:creationId xmlns:p14="http://schemas.microsoft.com/office/powerpoint/2010/main" val="1746771835"/>
      </p:ext>
    </p:extLst>
  </p:cSld>
  <p:clrMapOvr>
    <a:masterClrMapping/>
  </p:clrMapOvr>
  <p:transition spd="med" advTm="5256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3637239" y="159297"/>
            <a:ext cx="5934144" cy="880961"/>
          </a:xfrm>
        </p:spPr>
        <p:txBody>
          <a:bodyPr anchor="ctr">
            <a:normAutofit fontScale="90000"/>
          </a:bodyPr>
          <a:lstStyle/>
          <a:p>
            <a:pPr lvl="0"/>
            <a:r>
              <a:rPr lang="en-US" sz="4000" b="1" dirty="0"/>
              <a:t>Data preprocessing - Cleaning</a:t>
            </a:r>
            <a:endParaRPr lang="en-US" sz="4000" dirty="0"/>
          </a:p>
        </p:txBody>
      </p:sp>
      <p:pic>
        <p:nvPicPr>
          <p:cNvPr id="4" name="Picture 3" descr="Table&#10;&#10;Description automatically generated with low confidence">
            <a:extLst>
              <a:ext uri="{FF2B5EF4-FFF2-40B4-BE49-F238E27FC236}">
                <a16:creationId xmlns:a16="http://schemas.microsoft.com/office/drawing/2014/main" id="{0F8CB9A3-8631-4FC7-808A-FE4424F68757}"/>
              </a:ext>
            </a:extLst>
          </p:cNvPr>
          <p:cNvPicPr>
            <a:picLocks noChangeAspect="1"/>
          </p:cNvPicPr>
          <p:nvPr/>
        </p:nvPicPr>
        <p:blipFill>
          <a:blip r:embed="rId4"/>
          <a:stretch>
            <a:fillRect/>
          </a:stretch>
        </p:blipFill>
        <p:spPr>
          <a:xfrm>
            <a:off x="766850" y="963252"/>
            <a:ext cx="2949195" cy="2709144"/>
          </a:xfrm>
          <a:prstGeom prst="rect">
            <a:avLst/>
          </a:prstGeom>
        </p:spPr>
      </p:pic>
      <p:pic>
        <p:nvPicPr>
          <p:cNvPr id="7" name="Picture 6" descr="Graphical user interface, application&#10;&#10;Description automatically generated with medium confidence">
            <a:extLst>
              <a:ext uri="{FF2B5EF4-FFF2-40B4-BE49-F238E27FC236}">
                <a16:creationId xmlns:a16="http://schemas.microsoft.com/office/drawing/2014/main" id="{22C49F10-6857-4F9D-A4A5-60F2A2ECF715}"/>
              </a:ext>
            </a:extLst>
          </p:cNvPr>
          <p:cNvPicPr>
            <a:picLocks noChangeAspect="1"/>
          </p:cNvPicPr>
          <p:nvPr/>
        </p:nvPicPr>
        <p:blipFill>
          <a:blip r:embed="rId5"/>
          <a:stretch>
            <a:fillRect/>
          </a:stretch>
        </p:blipFill>
        <p:spPr>
          <a:xfrm>
            <a:off x="8475956" y="1206651"/>
            <a:ext cx="3368987" cy="2222349"/>
          </a:xfrm>
          <a:prstGeom prst="rect">
            <a:avLst/>
          </a:prstGeom>
        </p:spPr>
      </p:pic>
      <p:sp>
        <p:nvSpPr>
          <p:cNvPr id="9" name="Arrow: Right 8">
            <a:extLst>
              <a:ext uri="{FF2B5EF4-FFF2-40B4-BE49-F238E27FC236}">
                <a16:creationId xmlns:a16="http://schemas.microsoft.com/office/drawing/2014/main" id="{7E2F3E96-3EF2-4687-B991-C56C2C81F405}"/>
              </a:ext>
            </a:extLst>
          </p:cNvPr>
          <p:cNvSpPr/>
          <p:nvPr/>
        </p:nvSpPr>
        <p:spPr>
          <a:xfrm>
            <a:off x="4078887" y="1399060"/>
            <a:ext cx="4164495" cy="1837529"/>
          </a:xfrm>
          <a:prstGeom prst="rightArrow">
            <a:avLst>
              <a:gd name="adj1" fmla="val 5386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Spotting missing records in the dataset and removing them</a:t>
            </a:r>
            <a:endParaRPr lang="en-US" b="1" dirty="0"/>
          </a:p>
        </p:txBody>
      </p:sp>
      <p:pic>
        <p:nvPicPr>
          <p:cNvPr id="13" name="Picture 12">
            <a:extLst>
              <a:ext uri="{FF2B5EF4-FFF2-40B4-BE49-F238E27FC236}">
                <a16:creationId xmlns:a16="http://schemas.microsoft.com/office/drawing/2014/main" id="{2343113E-3E78-46A7-840E-4538ED779ECB}"/>
              </a:ext>
            </a:extLst>
          </p:cNvPr>
          <p:cNvPicPr>
            <a:picLocks noChangeAspect="1"/>
          </p:cNvPicPr>
          <p:nvPr/>
        </p:nvPicPr>
        <p:blipFill>
          <a:blip r:embed="rId6"/>
          <a:stretch>
            <a:fillRect/>
          </a:stretch>
        </p:blipFill>
        <p:spPr>
          <a:xfrm>
            <a:off x="517941" y="3847680"/>
            <a:ext cx="3379690" cy="2851023"/>
          </a:xfrm>
          <a:prstGeom prst="rect">
            <a:avLst/>
          </a:prstGeom>
        </p:spPr>
      </p:pic>
      <p:pic>
        <p:nvPicPr>
          <p:cNvPr id="15" name="Picture 14">
            <a:extLst>
              <a:ext uri="{FF2B5EF4-FFF2-40B4-BE49-F238E27FC236}">
                <a16:creationId xmlns:a16="http://schemas.microsoft.com/office/drawing/2014/main" id="{F90EBF61-BB0F-46BA-B314-F309242A9E15}"/>
              </a:ext>
            </a:extLst>
          </p:cNvPr>
          <p:cNvPicPr>
            <a:picLocks noChangeAspect="1"/>
          </p:cNvPicPr>
          <p:nvPr/>
        </p:nvPicPr>
        <p:blipFill>
          <a:blip r:embed="rId7"/>
          <a:stretch>
            <a:fillRect/>
          </a:stretch>
        </p:blipFill>
        <p:spPr>
          <a:xfrm>
            <a:off x="6934311" y="4635651"/>
            <a:ext cx="5029902" cy="1362265"/>
          </a:xfrm>
          <a:prstGeom prst="rect">
            <a:avLst/>
          </a:prstGeom>
        </p:spPr>
      </p:pic>
      <p:sp>
        <p:nvSpPr>
          <p:cNvPr id="16" name="Arrow: Left-Right 15">
            <a:extLst>
              <a:ext uri="{FF2B5EF4-FFF2-40B4-BE49-F238E27FC236}">
                <a16:creationId xmlns:a16="http://schemas.microsoft.com/office/drawing/2014/main" id="{AE972D0C-04F8-4280-B022-A610E8244E7B}"/>
              </a:ext>
            </a:extLst>
          </p:cNvPr>
          <p:cNvSpPr/>
          <p:nvPr/>
        </p:nvSpPr>
        <p:spPr>
          <a:xfrm>
            <a:off x="4008882" y="4310578"/>
            <a:ext cx="2736154" cy="16664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Earliest and latest review dates</a:t>
            </a:r>
            <a:endParaRPr lang="en-US" b="1" dirty="0"/>
          </a:p>
        </p:txBody>
      </p:sp>
      <p:pic>
        <p:nvPicPr>
          <p:cNvPr id="2" name="11">
            <a:hlinkClick r:id="" action="ppaction://media"/>
            <a:extLst>
              <a:ext uri="{FF2B5EF4-FFF2-40B4-BE49-F238E27FC236}">
                <a16:creationId xmlns:a16="http://schemas.microsoft.com/office/drawing/2014/main" id="{97DEC340-F6C8-42F8-B9A5-C63EEC1818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767" y="6211340"/>
            <a:ext cx="487363" cy="487363"/>
          </a:xfrm>
          <a:prstGeom prst="rect">
            <a:avLst/>
          </a:prstGeom>
        </p:spPr>
      </p:pic>
    </p:spTree>
    <p:extLst>
      <p:ext uri="{BB962C8B-B14F-4D97-AF65-F5344CB8AC3E}">
        <p14:creationId xmlns:p14="http://schemas.microsoft.com/office/powerpoint/2010/main" val="26018375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793072"/>
          </a:xfrm>
        </p:spPr>
        <p:txBody>
          <a:bodyPr anchor="ctr">
            <a:normAutofit/>
          </a:bodyPr>
          <a:lstStyle/>
          <a:p>
            <a:pPr lvl="0"/>
            <a:r>
              <a:rPr lang="en-US" sz="4400" b="1" dirty="0"/>
              <a:t>Cleaning the text of reviews</a:t>
            </a:r>
            <a:endParaRPr lang="en-US" sz="4400" dirty="0"/>
          </a:p>
        </p:txBody>
      </p:sp>
      <p:sp>
        <p:nvSpPr>
          <p:cNvPr id="2" name="TextBox 1">
            <a:extLst>
              <a:ext uri="{FF2B5EF4-FFF2-40B4-BE49-F238E27FC236}">
                <a16:creationId xmlns:a16="http://schemas.microsoft.com/office/drawing/2014/main" id="{31C97CD2-A5C5-4A77-AC46-056062BB360E}"/>
              </a:ext>
            </a:extLst>
          </p:cNvPr>
          <p:cNvSpPr txBox="1"/>
          <p:nvPr/>
        </p:nvSpPr>
        <p:spPr>
          <a:xfrm>
            <a:off x="924443" y="1402672"/>
            <a:ext cx="10724218" cy="50475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0" i="0" dirty="0">
                <a:effectLst/>
              </a:rPr>
              <a:t>Removing partially scraped containing HTML headers like (&lt;/span&gt;), and transforming the text to lower case for consistency.</a:t>
            </a:r>
          </a:p>
          <a:p>
            <a:pPr marL="285750" indent="-285750">
              <a:lnSpc>
                <a:spcPct val="150000"/>
              </a:lnSpc>
              <a:buFont typeface="Arial" panose="020B0604020202020204" pitchFamily="34" charset="0"/>
              <a:buChar char="•"/>
            </a:pPr>
            <a:r>
              <a:rPr lang="en-US" sz="2800" b="0" i="0" dirty="0">
                <a:effectLst/>
              </a:rPr>
              <a:t>Removing special characters (e.g. "{$1?&amp;") from the text</a:t>
            </a:r>
          </a:p>
          <a:p>
            <a:pPr marL="285750" indent="-285750">
              <a:lnSpc>
                <a:spcPct val="150000"/>
              </a:lnSpc>
              <a:buFont typeface="Arial" panose="020B0604020202020204" pitchFamily="34" charset="0"/>
              <a:buChar char="•"/>
            </a:pPr>
            <a:r>
              <a:rPr lang="en-US" sz="2800" b="0" i="0" dirty="0">
                <a:effectLst/>
              </a:rPr>
              <a:t>Removing extra space, parsing the data</a:t>
            </a:r>
          </a:p>
          <a:p>
            <a:pPr marL="285750" indent="-285750">
              <a:lnSpc>
                <a:spcPct val="150000"/>
              </a:lnSpc>
              <a:buFont typeface="Arial" panose="020B0604020202020204" pitchFamily="34" charset="0"/>
              <a:buChar char="•"/>
            </a:pPr>
            <a:r>
              <a:rPr lang="en-US" sz="2800" b="0" i="0" dirty="0">
                <a:effectLst/>
              </a:rPr>
              <a:t>Removing </a:t>
            </a:r>
            <a:r>
              <a:rPr lang="en-US" sz="2800" b="0" i="0" dirty="0" err="1">
                <a:effectLst/>
              </a:rPr>
              <a:t>stopwords</a:t>
            </a:r>
            <a:r>
              <a:rPr lang="en-US" sz="2800" b="0" i="0" dirty="0">
                <a:effectLst/>
              </a:rPr>
              <a:t> (e.g. " he, she, is, the,..."), keep reviews with at least 3 word</a:t>
            </a:r>
          </a:p>
          <a:p>
            <a:pPr marL="285750" indent="-285750">
              <a:lnSpc>
                <a:spcPct val="150000"/>
              </a:lnSpc>
              <a:buFont typeface="Arial" panose="020B0604020202020204" pitchFamily="34" charset="0"/>
              <a:buChar char="•"/>
            </a:pPr>
            <a:r>
              <a:rPr lang="en-US" sz="2800" b="0" i="0" dirty="0">
                <a:effectLst/>
              </a:rPr>
              <a:t>Removing </a:t>
            </a:r>
            <a:r>
              <a:rPr lang="en-US" sz="2800" b="0" i="0" dirty="0" err="1">
                <a:effectLst/>
              </a:rPr>
              <a:t>NaN</a:t>
            </a:r>
            <a:r>
              <a:rPr lang="en-US" sz="2800" b="0" i="0" dirty="0">
                <a:effectLst/>
              </a:rPr>
              <a:t> (very few)</a:t>
            </a:r>
          </a:p>
          <a:p>
            <a:pPr marL="285750" indent="-285750">
              <a:buFont typeface="Arial" panose="020B0604020202020204" pitchFamily="34" charset="0"/>
              <a:buChar char="•"/>
            </a:pPr>
            <a:endParaRPr lang="en-US" sz="2800" dirty="0"/>
          </a:p>
        </p:txBody>
      </p:sp>
      <p:pic>
        <p:nvPicPr>
          <p:cNvPr id="4" name="12">
            <a:hlinkClick r:id="" action="ppaction://media"/>
            <a:extLst>
              <a:ext uri="{FF2B5EF4-FFF2-40B4-BE49-F238E27FC236}">
                <a16:creationId xmlns:a16="http://schemas.microsoft.com/office/drawing/2014/main" id="{ED27F29E-70E4-447C-95D7-034B3B8CC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3082" y="6238443"/>
            <a:ext cx="487363" cy="487363"/>
          </a:xfrm>
          <a:prstGeom prst="rect">
            <a:avLst/>
          </a:prstGeom>
        </p:spPr>
      </p:pic>
    </p:spTree>
    <p:extLst>
      <p:ext uri="{BB962C8B-B14F-4D97-AF65-F5344CB8AC3E}">
        <p14:creationId xmlns:p14="http://schemas.microsoft.com/office/powerpoint/2010/main" val="38658430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793072"/>
          </a:xfrm>
        </p:spPr>
        <p:txBody>
          <a:bodyPr anchor="ctr">
            <a:normAutofit/>
          </a:bodyPr>
          <a:lstStyle/>
          <a:p>
            <a:pPr lvl="0"/>
            <a:r>
              <a:rPr lang="en-US" sz="4000" b="1" dirty="0"/>
              <a:t>Calculating review lengths</a:t>
            </a:r>
            <a:endParaRPr lang="en-US" sz="4000" dirty="0"/>
          </a:p>
        </p:txBody>
      </p:sp>
      <p:sp>
        <p:nvSpPr>
          <p:cNvPr id="4" name="TextBox 3">
            <a:extLst>
              <a:ext uri="{FF2B5EF4-FFF2-40B4-BE49-F238E27FC236}">
                <a16:creationId xmlns:a16="http://schemas.microsoft.com/office/drawing/2014/main" id="{95531C12-9F8C-4CF6-B842-FA6526D7228D}"/>
              </a:ext>
            </a:extLst>
          </p:cNvPr>
          <p:cNvSpPr txBox="1"/>
          <p:nvPr/>
        </p:nvSpPr>
        <p:spPr>
          <a:xfrm>
            <a:off x="461420" y="1701025"/>
            <a:ext cx="11372294" cy="1429622"/>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dirty="0"/>
              <a:t>Length of review is calculated (after cleaning) to understand impact of more in depth content on its helpfulness</a:t>
            </a:r>
          </a:p>
          <a:p>
            <a:pPr marL="342900" indent="-342900" algn="l">
              <a:lnSpc>
                <a:spcPct val="150000"/>
              </a:lnSpc>
              <a:buFont typeface="Arial" panose="020B0604020202020204" pitchFamily="34" charset="0"/>
              <a:buChar char="•"/>
            </a:pPr>
            <a:r>
              <a:rPr lang="en-US" sz="2000" dirty="0"/>
              <a:t>Reviews on average have about 80 words, very small less than 1% go beyond 400 words</a:t>
            </a:r>
          </a:p>
        </p:txBody>
      </p:sp>
      <p:pic>
        <p:nvPicPr>
          <p:cNvPr id="6" name="Picture 5" descr="Chart, histogram&#10;&#10;Description automatically generated">
            <a:extLst>
              <a:ext uri="{FF2B5EF4-FFF2-40B4-BE49-F238E27FC236}">
                <a16:creationId xmlns:a16="http://schemas.microsoft.com/office/drawing/2014/main" id="{3F8B2BE3-EFA8-4A6A-936A-0D9576E18F06}"/>
              </a:ext>
            </a:extLst>
          </p:cNvPr>
          <p:cNvPicPr>
            <a:picLocks noChangeAspect="1"/>
          </p:cNvPicPr>
          <p:nvPr/>
        </p:nvPicPr>
        <p:blipFill>
          <a:blip r:embed="rId4"/>
          <a:stretch>
            <a:fillRect/>
          </a:stretch>
        </p:blipFill>
        <p:spPr>
          <a:xfrm>
            <a:off x="6963867" y="3429000"/>
            <a:ext cx="4887007" cy="3324689"/>
          </a:xfrm>
          <a:prstGeom prst="rect">
            <a:avLst/>
          </a:prstGeom>
        </p:spPr>
      </p:pic>
      <p:pic>
        <p:nvPicPr>
          <p:cNvPr id="9" name="Picture 8" descr="Text&#10;&#10;Description automatically generated">
            <a:extLst>
              <a:ext uri="{FF2B5EF4-FFF2-40B4-BE49-F238E27FC236}">
                <a16:creationId xmlns:a16="http://schemas.microsoft.com/office/drawing/2014/main" id="{326C5B0F-A727-4E21-8B40-69416433AE5C}"/>
              </a:ext>
            </a:extLst>
          </p:cNvPr>
          <p:cNvPicPr>
            <a:picLocks noChangeAspect="1"/>
          </p:cNvPicPr>
          <p:nvPr/>
        </p:nvPicPr>
        <p:blipFill>
          <a:blip r:embed="rId5"/>
          <a:stretch>
            <a:fillRect/>
          </a:stretch>
        </p:blipFill>
        <p:spPr>
          <a:xfrm>
            <a:off x="461420" y="4109725"/>
            <a:ext cx="5544324" cy="2495898"/>
          </a:xfrm>
          <a:prstGeom prst="rect">
            <a:avLst/>
          </a:prstGeom>
        </p:spPr>
      </p:pic>
      <p:pic>
        <p:nvPicPr>
          <p:cNvPr id="2" name="13">
            <a:hlinkClick r:id="" action="ppaction://media"/>
            <a:extLst>
              <a:ext uri="{FF2B5EF4-FFF2-40B4-BE49-F238E27FC236}">
                <a16:creationId xmlns:a16="http://schemas.microsoft.com/office/drawing/2014/main" id="{4F304AD2-DDA5-434E-947D-2CC05F3ED3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915" y="6321811"/>
            <a:ext cx="487363" cy="487363"/>
          </a:xfrm>
          <a:prstGeom prst="rect">
            <a:avLst/>
          </a:prstGeom>
        </p:spPr>
      </p:pic>
    </p:spTree>
    <p:extLst>
      <p:ext uri="{BB962C8B-B14F-4D97-AF65-F5344CB8AC3E}">
        <p14:creationId xmlns:p14="http://schemas.microsoft.com/office/powerpoint/2010/main" val="20881253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793072"/>
          </a:xfrm>
        </p:spPr>
        <p:txBody>
          <a:bodyPr anchor="ctr">
            <a:normAutofit/>
          </a:bodyPr>
          <a:lstStyle/>
          <a:p>
            <a:pPr lvl="0"/>
            <a:r>
              <a:rPr lang="en-US" sz="4000" b="1" dirty="0"/>
              <a:t>Plotting the review score</a:t>
            </a:r>
            <a:endParaRPr lang="en-US" sz="4000" dirty="0"/>
          </a:p>
        </p:txBody>
      </p:sp>
      <p:sp>
        <p:nvSpPr>
          <p:cNvPr id="4" name="TextBox 3">
            <a:extLst>
              <a:ext uri="{FF2B5EF4-FFF2-40B4-BE49-F238E27FC236}">
                <a16:creationId xmlns:a16="http://schemas.microsoft.com/office/drawing/2014/main" id="{95531C12-9F8C-4CF6-B842-FA6526D7228D}"/>
              </a:ext>
            </a:extLst>
          </p:cNvPr>
          <p:cNvSpPr txBox="1"/>
          <p:nvPr/>
        </p:nvSpPr>
        <p:spPr>
          <a:xfrm>
            <a:off x="329536" y="1731158"/>
            <a:ext cx="11372294" cy="96795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dirty="0"/>
              <a:t>It was observed that the number of 5 star ratings were considerably higher than the rest. This was followed by 4 stars and then a lowest rating of 1 star.</a:t>
            </a:r>
          </a:p>
        </p:txBody>
      </p:sp>
      <p:pic>
        <p:nvPicPr>
          <p:cNvPr id="5" name="Picture 4" descr="Text&#10;&#10;Description automatically generated">
            <a:extLst>
              <a:ext uri="{FF2B5EF4-FFF2-40B4-BE49-F238E27FC236}">
                <a16:creationId xmlns:a16="http://schemas.microsoft.com/office/drawing/2014/main" id="{E6E81AA6-6BF9-4997-8005-628A5304BA1D}"/>
              </a:ext>
            </a:extLst>
          </p:cNvPr>
          <p:cNvPicPr>
            <a:picLocks noChangeAspect="1"/>
          </p:cNvPicPr>
          <p:nvPr/>
        </p:nvPicPr>
        <p:blipFill>
          <a:blip r:embed="rId4"/>
          <a:stretch>
            <a:fillRect/>
          </a:stretch>
        </p:blipFill>
        <p:spPr>
          <a:xfrm>
            <a:off x="255445" y="4538409"/>
            <a:ext cx="6230219" cy="1638529"/>
          </a:xfrm>
          <a:prstGeom prst="rect">
            <a:avLst/>
          </a:prstGeom>
        </p:spPr>
      </p:pic>
      <p:pic>
        <p:nvPicPr>
          <p:cNvPr id="8" name="Picture 7" descr="Chart, bar chart&#10;&#10;Description automatically generated">
            <a:extLst>
              <a:ext uri="{FF2B5EF4-FFF2-40B4-BE49-F238E27FC236}">
                <a16:creationId xmlns:a16="http://schemas.microsoft.com/office/drawing/2014/main" id="{9ED315B1-9C8E-4CB3-988D-A29273D7A458}"/>
              </a:ext>
            </a:extLst>
          </p:cNvPr>
          <p:cNvPicPr>
            <a:picLocks noChangeAspect="1"/>
          </p:cNvPicPr>
          <p:nvPr/>
        </p:nvPicPr>
        <p:blipFill>
          <a:blip r:embed="rId5"/>
          <a:stretch>
            <a:fillRect/>
          </a:stretch>
        </p:blipFill>
        <p:spPr>
          <a:xfrm>
            <a:off x="6768298" y="3027602"/>
            <a:ext cx="5106113" cy="3581900"/>
          </a:xfrm>
          <a:prstGeom prst="rect">
            <a:avLst/>
          </a:prstGeom>
        </p:spPr>
      </p:pic>
      <p:pic>
        <p:nvPicPr>
          <p:cNvPr id="6" name="14">
            <a:hlinkClick r:id="" action="ppaction://media"/>
            <a:extLst>
              <a:ext uri="{FF2B5EF4-FFF2-40B4-BE49-F238E27FC236}">
                <a16:creationId xmlns:a16="http://schemas.microsoft.com/office/drawing/2014/main" id="{E21870DF-68AF-4ADB-8549-6BF09ABCB0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0938" y="6282831"/>
            <a:ext cx="487363" cy="487363"/>
          </a:xfrm>
          <a:prstGeom prst="rect">
            <a:avLst/>
          </a:prstGeom>
        </p:spPr>
      </p:pic>
    </p:spTree>
    <p:extLst>
      <p:ext uri="{BB962C8B-B14F-4D97-AF65-F5344CB8AC3E}">
        <p14:creationId xmlns:p14="http://schemas.microsoft.com/office/powerpoint/2010/main" val="2161933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861134" y="609600"/>
            <a:ext cx="10406423" cy="793072"/>
          </a:xfrm>
        </p:spPr>
        <p:txBody>
          <a:bodyPr anchor="ctr">
            <a:normAutofit/>
          </a:bodyPr>
          <a:lstStyle/>
          <a:p>
            <a:pPr lvl="0"/>
            <a:r>
              <a:rPr lang="en-US" sz="4000" b="1" dirty="0"/>
              <a:t>Grouping reviews together </a:t>
            </a:r>
            <a:endParaRPr lang="en-US" sz="4000" dirty="0"/>
          </a:p>
        </p:txBody>
      </p:sp>
      <p:sp>
        <p:nvSpPr>
          <p:cNvPr id="4" name="TextBox 3">
            <a:extLst>
              <a:ext uri="{FF2B5EF4-FFF2-40B4-BE49-F238E27FC236}">
                <a16:creationId xmlns:a16="http://schemas.microsoft.com/office/drawing/2014/main" id="{95531C12-9F8C-4CF6-B842-FA6526D7228D}"/>
              </a:ext>
            </a:extLst>
          </p:cNvPr>
          <p:cNvSpPr txBox="1"/>
          <p:nvPr/>
        </p:nvSpPr>
        <p:spPr>
          <a:xfrm>
            <a:off x="319597" y="1500326"/>
            <a:ext cx="10262586" cy="1143070"/>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t>Users with more than 10 reviews are put in the top group</a:t>
            </a:r>
          </a:p>
          <a:p>
            <a:pPr marL="342900" indent="-342900" algn="l">
              <a:lnSpc>
                <a:spcPct val="150000"/>
              </a:lnSpc>
              <a:buFont typeface="Arial" panose="020B0604020202020204" pitchFamily="34" charset="0"/>
              <a:buChar char="•"/>
            </a:pPr>
            <a:r>
              <a:rPr lang="en-US" sz="2400" dirty="0"/>
              <a:t>The following is a distribution of review count per user for top reviewers</a:t>
            </a:r>
          </a:p>
        </p:txBody>
      </p:sp>
      <p:pic>
        <p:nvPicPr>
          <p:cNvPr id="6" name="Picture 5" descr="Chart, histogram&#10;&#10;Description automatically generated">
            <a:extLst>
              <a:ext uri="{FF2B5EF4-FFF2-40B4-BE49-F238E27FC236}">
                <a16:creationId xmlns:a16="http://schemas.microsoft.com/office/drawing/2014/main" id="{1BFA4E34-15C2-4060-B8F9-97141D315CE7}"/>
              </a:ext>
            </a:extLst>
          </p:cNvPr>
          <p:cNvPicPr>
            <a:picLocks noChangeAspect="1"/>
          </p:cNvPicPr>
          <p:nvPr/>
        </p:nvPicPr>
        <p:blipFill>
          <a:blip r:embed="rId4"/>
          <a:stretch>
            <a:fillRect/>
          </a:stretch>
        </p:blipFill>
        <p:spPr>
          <a:xfrm>
            <a:off x="6620678" y="3006232"/>
            <a:ext cx="5058481" cy="3524742"/>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4C5D9BAF-8538-4675-9283-ACC2F8E04ABE}"/>
              </a:ext>
            </a:extLst>
          </p:cNvPr>
          <p:cNvPicPr>
            <a:picLocks noChangeAspect="1"/>
          </p:cNvPicPr>
          <p:nvPr/>
        </p:nvPicPr>
        <p:blipFill>
          <a:blip r:embed="rId5"/>
          <a:stretch>
            <a:fillRect/>
          </a:stretch>
        </p:blipFill>
        <p:spPr>
          <a:xfrm>
            <a:off x="1091953" y="3942925"/>
            <a:ext cx="2826513" cy="2358969"/>
          </a:xfrm>
          <a:prstGeom prst="rect">
            <a:avLst/>
          </a:prstGeom>
        </p:spPr>
      </p:pic>
      <p:pic>
        <p:nvPicPr>
          <p:cNvPr id="5" name="15">
            <a:hlinkClick r:id="" action="ppaction://media"/>
            <a:extLst>
              <a:ext uri="{FF2B5EF4-FFF2-40B4-BE49-F238E27FC236}">
                <a16:creationId xmlns:a16="http://schemas.microsoft.com/office/drawing/2014/main" id="{F63FF5BF-C9CE-4F35-97BC-30ADE22631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9159" y="6287292"/>
            <a:ext cx="487363" cy="487363"/>
          </a:xfrm>
          <a:prstGeom prst="rect">
            <a:avLst/>
          </a:prstGeom>
        </p:spPr>
      </p:pic>
    </p:spTree>
    <p:extLst>
      <p:ext uri="{BB962C8B-B14F-4D97-AF65-F5344CB8AC3E}">
        <p14:creationId xmlns:p14="http://schemas.microsoft.com/office/powerpoint/2010/main" val="1078193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861134" y="609600"/>
            <a:ext cx="10406423" cy="793072"/>
          </a:xfrm>
        </p:spPr>
        <p:txBody>
          <a:bodyPr anchor="ctr">
            <a:normAutofit/>
          </a:bodyPr>
          <a:lstStyle/>
          <a:p>
            <a:pPr lvl="0"/>
            <a:r>
              <a:rPr lang="en-US" sz="4000" b="1" dirty="0"/>
              <a:t>Calculating the helpfulness of the reviews</a:t>
            </a:r>
            <a:endParaRPr lang="en-US" sz="4000" dirty="0"/>
          </a:p>
        </p:txBody>
      </p:sp>
      <p:sp>
        <p:nvSpPr>
          <p:cNvPr id="4" name="TextBox 3">
            <a:extLst>
              <a:ext uri="{FF2B5EF4-FFF2-40B4-BE49-F238E27FC236}">
                <a16:creationId xmlns:a16="http://schemas.microsoft.com/office/drawing/2014/main" id="{95531C12-9F8C-4CF6-B842-FA6526D7228D}"/>
              </a:ext>
            </a:extLst>
          </p:cNvPr>
          <p:cNvSpPr txBox="1"/>
          <p:nvPr/>
        </p:nvSpPr>
        <p:spPr>
          <a:xfrm>
            <a:off x="319597" y="1500326"/>
            <a:ext cx="10262586" cy="1143070"/>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400" dirty="0"/>
              <a:t>Ratio helpfulness = </a:t>
            </a:r>
            <a:r>
              <a:rPr lang="en-US" sz="2400" dirty="0" err="1"/>
              <a:t>HelpfulnessNumerator</a:t>
            </a:r>
            <a:r>
              <a:rPr lang="en-US" sz="2400" dirty="0"/>
              <a:t> / </a:t>
            </a:r>
            <a:r>
              <a:rPr lang="en-US" sz="2400" dirty="0" err="1"/>
              <a:t>HelpfulnessDenominator</a:t>
            </a:r>
            <a:endParaRPr lang="en-US" sz="2400" dirty="0"/>
          </a:p>
          <a:p>
            <a:pPr marL="342900" indent="-342900" algn="l">
              <a:lnSpc>
                <a:spcPct val="150000"/>
              </a:lnSpc>
              <a:buFont typeface="Arial" panose="020B0604020202020204" pitchFamily="34" charset="0"/>
              <a:buChar char="•"/>
            </a:pPr>
            <a:r>
              <a:rPr lang="en-US" sz="2400" dirty="0"/>
              <a:t>The following is a distribution of helpfulness for top reviewers</a:t>
            </a:r>
          </a:p>
        </p:txBody>
      </p:sp>
      <p:pic>
        <p:nvPicPr>
          <p:cNvPr id="5" name="Picture 4" descr="Chart&#10;&#10;Description automatically generated">
            <a:extLst>
              <a:ext uri="{FF2B5EF4-FFF2-40B4-BE49-F238E27FC236}">
                <a16:creationId xmlns:a16="http://schemas.microsoft.com/office/drawing/2014/main" id="{23A7931B-8454-47B8-AB69-363018127BBE}"/>
              </a:ext>
            </a:extLst>
          </p:cNvPr>
          <p:cNvPicPr>
            <a:picLocks noChangeAspect="1"/>
          </p:cNvPicPr>
          <p:nvPr/>
        </p:nvPicPr>
        <p:blipFill>
          <a:blip r:embed="rId4"/>
          <a:stretch>
            <a:fillRect/>
          </a:stretch>
        </p:blipFill>
        <p:spPr>
          <a:xfrm>
            <a:off x="2974044" y="2997631"/>
            <a:ext cx="4953691" cy="3543795"/>
          </a:xfrm>
          <a:prstGeom prst="rect">
            <a:avLst/>
          </a:prstGeom>
        </p:spPr>
      </p:pic>
      <p:pic>
        <p:nvPicPr>
          <p:cNvPr id="2" name="16">
            <a:hlinkClick r:id="" action="ppaction://media"/>
            <a:extLst>
              <a:ext uri="{FF2B5EF4-FFF2-40B4-BE49-F238E27FC236}">
                <a16:creationId xmlns:a16="http://schemas.microsoft.com/office/drawing/2014/main" id="{408EC474-4752-462F-82A4-9F5F5B5F59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694" y="6297744"/>
            <a:ext cx="487363" cy="487363"/>
          </a:xfrm>
          <a:prstGeom prst="rect">
            <a:avLst/>
          </a:prstGeom>
        </p:spPr>
      </p:pic>
    </p:spTree>
    <p:extLst>
      <p:ext uri="{BB962C8B-B14F-4D97-AF65-F5344CB8AC3E}">
        <p14:creationId xmlns:p14="http://schemas.microsoft.com/office/powerpoint/2010/main" val="16257299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1261872"/>
          </a:xfrm>
        </p:spPr>
        <p:txBody>
          <a:bodyPr vert="horz" lIns="91440" tIns="45720" rIns="91440" bIns="45720" rtlCol="0" anchor="ctr">
            <a:normAutofit/>
          </a:bodyPr>
          <a:lstStyle/>
          <a:p>
            <a:pPr lvl="0"/>
            <a:r>
              <a:rPr lang="en-US" b="1" kern="1200">
                <a:effectLst>
                  <a:outerShdw blurRad="9525" dist="25400" dir="14640000" algn="tl" rotWithShape="0">
                    <a:schemeClr val="bg1">
                      <a:alpha val="30000"/>
                    </a:schemeClr>
                  </a:outerShdw>
                </a:effectLst>
                <a:latin typeface="+mj-lt"/>
                <a:ea typeface="+mj-ea"/>
                <a:cs typeface="Trebuchet MS"/>
              </a:rPr>
              <a:t>Generating a Wordcloud</a:t>
            </a:r>
            <a:endParaRPr lang="en-US" kern="120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403783" y="2368941"/>
            <a:ext cx="523716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following </a:t>
            </a:r>
            <a:r>
              <a:rPr lang="en-US" sz="2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Wordcloud</a:t>
            </a: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shows the most frequent words that appear in the reviews</a:t>
            </a:r>
          </a:p>
          <a:p>
            <a:pPr marL="342900" indent="-342900" defTabSz="457200">
              <a:spcBef>
                <a:spcPct val="20000"/>
              </a:spcBef>
              <a:spcAft>
                <a:spcPts val="600"/>
              </a:spcAft>
              <a:buClr>
                <a:schemeClr val="tx2"/>
              </a:buClr>
              <a:buSzPct val="70000"/>
              <a:buFont typeface="Wingdings 2" charset="2"/>
              <a:buChar char="•"/>
            </a:pP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can observe that most reviews are targeted on Gluten free products, dog/cat food, green tea, groceries and peanut butter</a:t>
            </a:r>
          </a:p>
        </p:txBody>
      </p:sp>
      <p:pic>
        <p:nvPicPr>
          <p:cNvPr id="6" name="Picture 5" descr="Text&#10;&#10;Description automatically generated">
            <a:extLst>
              <a:ext uri="{FF2B5EF4-FFF2-40B4-BE49-F238E27FC236}">
                <a16:creationId xmlns:a16="http://schemas.microsoft.com/office/drawing/2014/main" id="{216BEF37-66D4-482A-84FB-D963572B3113}"/>
              </a:ext>
            </a:extLst>
          </p:cNvPr>
          <p:cNvPicPr>
            <a:picLocks noChangeAspect="1"/>
          </p:cNvPicPr>
          <p:nvPr/>
        </p:nvPicPr>
        <p:blipFill>
          <a:blip r:embed="rId4"/>
          <a:stretch>
            <a:fillRect/>
          </a:stretch>
        </p:blipFill>
        <p:spPr>
          <a:xfrm>
            <a:off x="5884633" y="2368941"/>
            <a:ext cx="6015221" cy="3037687"/>
          </a:xfrm>
          <a:prstGeom prst="rect">
            <a:avLst/>
          </a:prstGeom>
          <a:noFill/>
        </p:spPr>
      </p:pic>
      <p:pic>
        <p:nvPicPr>
          <p:cNvPr id="2" name="17">
            <a:hlinkClick r:id="" action="ppaction://media"/>
            <a:extLst>
              <a:ext uri="{FF2B5EF4-FFF2-40B4-BE49-F238E27FC236}">
                <a16:creationId xmlns:a16="http://schemas.microsoft.com/office/drawing/2014/main" id="{5624F99F-F0C9-4821-86E7-A84375328D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0102" y="6336363"/>
            <a:ext cx="487363" cy="487363"/>
          </a:xfrm>
          <a:prstGeom prst="rect">
            <a:avLst/>
          </a:prstGeom>
        </p:spPr>
      </p:pic>
    </p:spTree>
    <p:extLst>
      <p:ext uri="{BB962C8B-B14F-4D97-AF65-F5344CB8AC3E}">
        <p14:creationId xmlns:p14="http://schemas.microsoft.com/office/powerpoint/2010/main" val="24163638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9119" y="494981"/>
            <a:ext cx="10353762" cy="1261872"/>
          </a:xfrm>
        </p:spPr>
        <p:txBody>
          <a:bodyPr vert="horz" lIns="91440" tIns="45720" rIns="91440" bIns="45720" rtlCol="0" anchor="ctr">
            <a:normAutofit/>
          </a:bodyPr>
          <a:lstStyle/>
          <a:p>
            <a:pPr lvl="0"/>
            <a:r>
              <a:rPr lang="en-US" sz="3600" b="1" kern="1200" dirty="0">
                <a:effectLst>
                  <a:outerShdw blurRad="9525" dist="25400" dir="14640000" algn="tl" rotWithShape="0">
                    <a:schemeClr val="bg1">
                      <a:alpha val="30000"/>
                    </a:schemeClr>
                  </a:outerShdw>
                </a:effectLst>
                <a:latin typeface="+mj-lt"/>
                <a:ea typeface="+mj-ea"/>
                <a:cs typeface="Trebuchet MS"/>
              </a:rPr>
              <a:t>Classifying reviews into positive and negative based on score</a:t>
            </a:r>
            <a:endParaRPr lang="en-US" sz="3600" kern="1200" dirty="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403784" y="2507085"/>
            <a:ext cx="5375580"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reviews are grouped into two categories.</a:t>
            </a:r>
          </a:p>
          <a:p>
            <a:pPr marL="342900" indent="-342900" defTabSz="457200">
              <a:spcBef>
                <a:spcPct val="20000"/>
              </a:spcBef>
              <a:spcAft>
                <a:spcPts val="600"/>
              </a:spcAft>
              <a:buClr>
                <a:schemeClr val="tx2"/>
              </a:buClr>
              <a:buSzPct val="70000"/>
              <a:buFont typeface="Wingdings 2" charset="2"/>
              <a:buChar char="•"/>
            </a:pP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the score is greater than 3 then we categorize them as group 1 (pos) else group 0 (neg).</a:t>
            </a:r>
          </a:p>
          <a:p>
            <a:pPr marL="342900" indent="-342900" defTabSz="457200">
              <a:spcBef>
                <a:spcPct val="20000"/>
              </a:spcBef>
              <a:spcAft>
                <a:spcPts val="600"/>
              </a:spcAft>
              <a:buClr>
                <a:schemeClr val="tx2"/>
              </a:buClr>
              <a:buSzPct val="70000"/>
              <a:buFont typeface="Wingdings 2" charset="2"/>
              <a:buChar char="•"/>
            </a:pPr>
            <a:r>
              <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 we can see from the bar chart, more than 400000 reviews have a positive score.</a:t>
            </a:r>
          </a:p>
        </p:txBody>
      </p:sp>
      <p:pic>
        <p:nvPicPr>
          <p:cNvPr id="5" name="Picture 4" descr="Chart, bar chart&#10;&#10;Description automatically generated">
            <a:extLst>
              <a:ext uri="{FF2B5EF4-FFF2-40B4-BE49-F238E27FC236}">
                <a16:creationId xmlns:a16="http://schemas.microsoft.com/office/drawing/2014/main" id="{05979294-5CE4-4CEA-ACFF-B03EE73349C6}"/>
              </a:ext>
            </a:extLst>
          </p:cNvPr>
          <p:cNvPicPr>
            <a:picLocks noChangeAspect="1"/>
          </p:cNvPicPr>
          <p:nvPr/>
        </p:nvPicPr>
        <p:blipFill>
          <a:blip r:embed="rId4"/>
          <a:stretch>
            <a:fillRect/>
          </a:stretch>
        </p:blipFill>
        <p:spPr>
          <a:xfrm>
            <a:off x="6238370" y="2778061"/>
            <a:ext cx="5306165" cy="3343742"/>
          </a:xfrm>
          <a:prstGeom prst="rect">
            <a:avLst/>
          </a:prstGeom>
        </p:spPr>
      </p:pic>
      <p:pic>
        <p:nvPicPr>
          <p:cNvPr id="2" name="Slide 18">
            <a:hlinkClick r:id="" action="ppaction://media"/>
            <a:extLst>
              <a:ext uri="{FF2B5EF4-FFF2-40B4-BE49-F238E27FC236}">
                <a16:creationId xmlns:a16="http://schemas.microsoft.com/office/drawing/2014/main" id="{72A4138F-FDEC-43E8-B254-7C755F714E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784" y="6370637"/>
            <a:ext cx="487363" cy="487363"/>
          </a:xfrm>
          <a:prstGeom prst="rect">
            <a:avLst/>
          </a:prstGeom>
        </p:spPr>
      </p:pic>
    </p:spTree>
    <p:extLst>
      <p:ext uri="{BB962C8B-B14F-4D97-AF65-F5344CB8AC3E}">
        <p14:creationId xmlns:p14="http://schemas.microsoft.com/office/powerpoint/2010/main" val="21389140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Table of Contents</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137553589"/>
              </p:ext>
            </p:extLst>
          </p:nvPr>
        </p:nvGraphicFramePr>
        <p:xfrm>
          <a:off x="266330" y="2059619"/>
          <a:ext cx="11496583" cy="37315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a2">
            <a:hlinkClick r:id="" action="ppaction://media"/>
            <a:extLst>
              <a:ext uri="{FF2B5EF4-FFF2-40B4-BE49-F238E27FC236}">
                <a16:creationId xmlns:a16="http://schemas.microsoft.com/office/drawing/2014/main" id="{6E4673BB-0F75-4530-AB48-632EF0E5B9A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6330" y="6167422"/>
            <a:ext cx="487363" cy="487363"/>
          </a:xfrm>
          <a:prstGeom prst="rect">
            <a:avLst/>
          </a:prstGeom>
        </p:spPr>
      </p:pic>
    </p:spTree>
    <p:extLst>
      <p:ext uri="{BB962C8B-B14F-4D97-AF65-F5344CB8AC3E}">
        <p14:creationId xmlns:p14="http://schemas.microsoft.com/office/powerpoint/2010/main" val="2689089790"/>
      </p:ext>
    </p:extLst>
  </p:cSld>
  <p:clrMapOvr>
    <a:masterClrMapping/>
  </p:clrMapOvr>
  <p:transition spd="med" advTm="409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9119" y="494981"/>
            <a:ext cx="10353762" cy="1261872"/>
          </a:xfrm>
        </p:spPr>
        <p:txBody>
          <a:bodyPr vert="horz" lIns="91440" tIns="45720" rIns="91440" bIns="45720" rtlCol="0" anchor="ctr">
            <a:normAutofit/>
          </a:bodyPr>
          <a:lstStyle/>
          <a:p>
            <a:pPr lvl="0"/>
            <a:r>
              <a:rPr lang="en-US" sz="3600" b="1" kern="1200" dirty="0">
                <a:effectLst>
                  <a:outerShdw blurRad="9525" dist="25400" dir="14640000" algn="tl" rotWithShape="0">
                    <a:schemeClr val="bg1">
                      <a:alpha val="30000"/>
                    </a:schemeClr>
                  </a:outerShdw>
                </a:effectLst>
                <a:latin typeface="+mj-lt"/>
                <a:ea typeface="+mj-ea"/>
                <a:cs typeface="Trebuchet MS"/>
              </a:rPr>
              <a:t>Top 20 negative and positive words from the reviews</a:t>
            </a:r>
            <a:endParaRPr lang="en-US" sz="3600" kern="1200" dirty="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descr="Text&#10;&#10;Description automatically generated">
            <a:extLst>
              <a:ext uri="{FF2B5EF4-FFF2-40B4-BE49-F238E27FC236}">
                <a16:creationId xmlns:a16="http://schemas.microsoft.com/office/drawing/2014/main" id="{70CC697D-A68A-454C-B730-1C99AEB75C13}"/>
              </a:ext>
            </a:extLst>
          </p:cNvPr>
          <p:cNvPicPr>
            <a:picLocks noChangeAspect="1"/>
          </p:cNvPicPr>
          <p:nvPr/>
        </p:nvPicPr>
        <p:blipFill>
          <a:blip r:embed="rId4"/>
          <a:stretch>
            <a:fillRect/>
          </a:stretch>
        </p:blipFill>
        <p:spPr>
          <a:xfrm>
            <a:off x="1588407" y="2579717"/>
            <a:ext cx="2019582" cy="3829584"/>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5AEEE39-202B-4B58-92EC-F2F4DA2E6B73}"/>
              </a:ext>
            </a:extLst>
          </p:cNvPr>
          <p:cNvPicPr>
            <a:picLocks noChangeAspect="1"/>
          </p:cNvPicPr>
          <p:nvPr/>
        </p:nvPicPr>
        <p:blipFill>
          <a:blip r:embed="rId5"/>
          <a:stretch>
            <a:fillRect/>
          </a:stretch>
        </p:blipFill>
        <p:spPr>
          <a:xfrm>
            <a:off x="8900772" y="2579717"/>
            <a:ext cx="1800476" cy="3696216"/>
          </a:xfrm>
          <a:prstGeom prst="rect">
            <a:avLst/>
          </a:prstGeom>
        </p:spPr>
      </p:pic>
      <p:sp>
        <p:nvSpPr>
          <p:cNvPr id="9" name="Plus Sign 8">
            <a:extLst>
              <a:ext uri="{FF2B5EF4-FFF2-40B4-BE49-F238E27FC236}">
                <a16:creationId xmlns:a16="http://schemas.microsoft.com/office/drawing/2014/main" id="{58B60635-00EF-4BEA-8C29-31E505A4101D}"/>
              </a:ext>
            </a:extLst>
          </p:cNvPr>
          <p:cNvSpPr/>
          <p:nvPr/>
        </p:nvSpPr>
        <p:spPr>
          <a:xfrm>
            <a:off x="9392637" y="1674588"/>
            <a:ext cx="816746" cy="822864"/>
          </a:xfrm>
          <a:prstGeom prst="mathPlu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Minus Sign 9">
            <a:extLst>
              <a:ext uri="{FF2B5EF4-FFF2-40B4-BE49-F238E27FC236}">
                <a16:creationId xmlns:a16="http://schemas.microsoft.com/office/drawing/2014/main" id="{52919B1E-D563-4BB1-8296-9A98D5E918E6}"/>
              </a:ext>
            </a:extLst>
          </p:cNvPr>
          <p:cNvSpPr/>
          <p:nvPr/>
        </p:nvSpPr>
        <p:spPr>
          <a:xfrm>
            <a:off x="2023198" y="1814265"/>
            <a:ext cx="1100831" cy="706529"/>
          </a:xfrm>
          <a:prstGeom prst="mathMin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 name="Slide19">
            <a:hlinkClick r:id="" action="ppaction://media"/>
            <a:extLst>
              <a:ext uri="{FF2B5EF4-FFF2-40B4-BE49-F238E27FC236}">
                <a16:creationId xmlns:a16="http://schemas.microsoft.com/office/drawing/2014/main" id="{E9620A16-458E-4CFE-B8DE-32E16F4C2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6552" y="6119337"/>
            <a:ext cx="487363" cy="487363"/>
          </a:xfrm>
          <a:prstGeom prst="rect">
            <a:avLst/>
          </a:prstGeom>
        </p:spPr>
      </p:pic>
    </p:spTree>
    <p:extLst>
      <p:ext uri="{BB962C8B-B14F-4D97-AF65-F5344CB8AC3E}">
        <p14:creationId xmlns:p14="http://schemas.microsoft.com/office/powerpoint/2010/main" val="32126423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9119" y="494981"/>
            <a:ext cx="10353762" cy="1261872"/>
          </a:xfrm>
        </p:spPr>
        <p:txBody>
          <a:bodyPr vert="horz" lIns="91440" tIns="45720" rIns="91440" bIns="45720" rtlCol="0" anchor="ctr">
            <a:normAutofit/>
          </a:bodyPr>
          <a:lstStyle/>
          <a:p>
            <a:pPr lvl="0"/>
            <a:r>
              <a:rPr lang="en-US" sz="3600" b="1" kern="1200" dirty="0">
                <a:effectLst>
                  <a:outerShdw blurRad="9525" dist="25400" dir="14640000" algn="tl" rotWithShape="0">
                    <a:schemeClr val="bg1">
                      <a:alpha val="30000"/>
                    </a:schemeClr>
                  </a:outerShdw>
                </a:effectLst>
                <a:latin typeface="+mj-lt"/>
                <a:ea typeface="+mj-ea"/>
                <a:cs typeface="Trebuchet MS"/>
              </a:rPr>
              <a:t>Some graphs and visualizations using the matplot</a:t>
            </a:r>
            <a:r>
              <a:rPr lang="en-US" sz="3600" b="1" dirty="0"/>
              <a:t>lib library</a:t>
            </a:r>
            <a:endParaRPr lang="en-US" sz="3600" kern="1200" dirty="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5" name="Picture 4" descr="Chart, scatter chart&#10;&#10;Description automatically generated">
            <a:extLst>
              <a:ext uri="{FF2B5EF4-FFF2-40B4-BE49-F238E27FC236}">
                <a16:creationId xmlns:a16="http://schemas.microsoft.com/office/drawing/2014/main" id="{B141ADC6-52A0-4791-93BA-06558F547E00}"/>
              </a:ext>
            </a:extLst>
          </p:cNvPr>
          <p:cNvPicPr>
            <a:picLocks noChangeAspect="1"/>
          </p:cNvPicPr>
          <p:nvPr/>
        </p:nvPicPr>
        <p:blipFill>
          <a:blip r:embed="rId4"/>
          <a:stretch>
            <a:fillRect/>
          </a:stretch>
        </p:blipFill>
        <p:spPr>
          <a:xfrm>
            <a:off x="503092" y="2943067"/>
            <a:ext cx="4953691" cy="3419952"/>
          </a:xfrm>
          <a:prstGeom prst="rect">
            <a:avLst/>
          </a:prstGeom>
        </p:spPr>
      </p:pic>
      <p:pic>
        <p:nvPicPr>
          <p:cNvPr id="7" name="Picture 6" descr="Chart, scatter chart&#10;&#10;Description automatically generated">
            <a:extLst>
              <a:ext uri="{FF2B5EF4-FFF2-40B4-BE49-F238E27FC236}">
                <a16:creationId xmlns:a16="http://schemas.microsoft.com/office/drawing/2014/main" id="{67B016A2-3670-4865-9141-76DCE56E0F09}"/>
              </a:ext>
            </a:extLst>
          </p:cNvPr>
          <p:cNvPicPr>
            <a:picLocks noChangeAspect="1"/>
          </p:cNvPicPr>
          <p:nvPr/>
        </p:nvPicPr>
        <p:blipFill>
          <a:blip r:embed="rId5"/>
          <a:stretch>
            <a:fillRect/>
          </a:stretch>
        </p:blipFill>
        <p:spPr>
          <a:xfrm>
            <a:off x="6630427" y="2943067"/>
            <a:ext cx="5058481" cy="3496163"/>
          </a:xfrm>
          <a:prstGeom prst="rect">
            <a:avLst/>
          </a:prstGeom>
        </p:spPr>
      </p:pic>
      <p:sp>
        <p:nvSpPr>
          <p:cNvPr id="2" name="TextBox 1">
            <a:extLst>
              <a:ext uri="{FF2B5EF4-FFF2-40B4-BE49-F238E27FC236}">
                <a16:creationId xmlns:a16="http://schemas.microsoft.com/office/drawing/2014/main" id="{9046400B-1D38-4941-9406-7C700A646809}"/>
              </a:ext>
            </a:extLst>
          </p:cNvPr>
          <p:cNvSpPr txBox="1"/>
          <p:nvPr/>
        </p:nvSpPr>
        <p:spPr>
          <a:xfrm>
            <a:off x="503092" y="1981578"/>
            <a:ext cx="4672590" cy="923330"/>
          </a:xfrm>
          <a:prstGeom prst="rect">
            <a:avLst/>
          </a:prstGeom>
          <a:noFill/>
        </p:spPr>
        <p:txBody>
          <a:bodyPr wrap="square" rtlCol="0">
            <a:spAutoFit/>
          </a:bodyPr>
          <a:lstStyle/>
          <a:p>
            <a:r>
              <a:rPr lang="en-US" dirty="0"/>
              <a:t>Review length vs Review Helpfulness : Reviews between 20 to 250 words were found to be more helpful</a:t>
            </a:r>
          </a:p>
        </p:txBody>
      </p:sp>
      <p:sp>
        <p:nvSpPr>
          <p:cNvPr id="8" name="TextBox 7">
            <a:extLst>
              <a:ext uri="{FF2B5EF4-FFF2-40B4-BE49-F238E27FC236}">
                <a16:creationId xmlns:a16="http://schemas.microsoft.com/office/drawing/2014/main" id="{990B9B20-64AB-477F-AE7C-9E93D306A144}"/>
              </a:ext>
            </a:extLst>
          </p:cNvPr>
          <p:cNvSpPr txBox="1"/>
          <p:nvPr/>
        </p:nvSpPr>
        <p:spPr>
          <a:xfrm>
            <a:off x="6630427" y="1888295"/>
            <a:ext cx="4672590" cy="923330"/>
          </a:xfrm>
          <a:prstGeom prst="rect">
            <a:avLst/>
          </a:prstGeom>
          <a:noFill/>
        </p:spPr>
        <p:txBody>
          <a:bodyPr wrap="square" rtlCol="0">
            <a:spAutoFit/>
          </a:bodyPr>
          <a:lstStyle/>
          <a:p>
            <a:r>
              <a:rPr lang="en-US" dirty="0"/>
              <a:t>Review count vs Review Helpfulness : It was observed that the top reviewers had around 10 to 60 reviews which were found to be most helpful</a:t>
            </a:r>
          </a:p>
        </p:txBody>
      </p:sp>
      <p:pic>
        <p:nvPicPr>
          <p:cNvPr id="6" name="Slide20">
            <a:hlinkClick r:id="" action="ppaction://media"/>
            <a:extLst>
              <a:ext uri="{FF2B5EF4-FFF2-40B4-BE49-F238E27FC236}">
                <a16:creationId xmlns:a16="http://schemas.microsoft.com/office/drawing/2014/main" id="{F6FDBF35-125C-45FE-9BBC-6639F2C188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729" y="6401178"/>
            <a:ext cx="487363" cy="487363"/>
          </a:xfrm>
          <a:prstGeom prst="rect">
            <a:avLst/>
          </a:prstGeom>
        </p:spPr>
      </p:pic>
    </p:spTree>
    <p:extLst>
      <p:ext uri="{BB962C8B-B14F-4D97-AF65-F5344CB8AC3E}">
        <p14:creationId xmlns:p14="http://schemas.microsoft.com/office/powerpoint/2010/main" val="1680177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descr="Chart, scatter chart&#10;&#10;Description automatically generated">
            <a:extLst>
              <a:ext uri="{FF2B5EF4-FFF2-40B4-BE49-F238E27FC236}">
                <a16:creationId xmlns:a16="http://schemas.microsoft.com/office/drawing/2014/main" id="{A06CED01-FC7A-4950-A1AD-87FDD9510CF6}"/>
              </a:ext>
            </a:extLst>
          </p:cNvPr>
          <p:cNvPicPr>
            <a:picLocks noChangeAspect="1"/>
          </p:cNvPicPr>
          <p:nvPr/>
        </p:nvPicPr>
        <p:blipFill>
          <a:blip r:embed="rId4"/>
          <a:stretch>
            <a:fillRect/>
          </a:stretch>
        </p:blipFill>
        <p:spPr>
          <a:xfrm>
            <a:off x="6003100" y="1935878"/>
            <a:ext cx="5765170" cy="4193878"/>
          </a:xfrm>
          <a:prstGeom prst="rect">
            <a:avLst/>
          </a:prstGeom>
        </p:spPr>
      </p:pic>
      <p:sp>
        <p:nvSpPr>
          <p:cNvPr id="5" name="TextBox 4">
            <a:extLst>
              <a:ext uri="{FF2B5EF4-FFF2-40B4-BE49-F238E27FC236}">
                <a16:creationId xmlns:a16="http://schemas.microsoft.com/office/drawing/2014/main" id="{4DC62BC0-31A4-4679-ACCC-4F36A52F7FA5}"/>
              </a:ext>
            </a:extLst>
          </p:cNvPr>
          <p:cNvSpPr txBox="1"/>
          <p:nvPr/>
        </p:nvSpPr>
        <p:spPr>
          <a:xfrm>
            <a:off x="503092" y="2452950"/>
            <a:ext cx="4672590" cy="2862322"/>
          </a:xfrm>
          <a:prstGeom prst="rect">
            <a:avLst/>
          </a:prstGeom>
          <a:noFill/>
        </p:spPr>
        <p:txBody>
          <a:bodyPr wrap="square" rtlCol="0">
            <a:spAutoFit/>
          </a:bodyPr>
          <a:lstStyle/>
          <a:p>
            <a:r>
              <a:rPr lang="en-US" sz="2000" dirty="0"/>
              <a:t>Review count vs Review length of top reviewers : </a:t>
            </a:r>
          </a:p>
          <a:p>
            <a:r>
              <a:rPr lang="en-US" sz="2000" dirty="0"/>
              <a:t>As we can see from the scatterplot, most of the data is concentrated in the bottom left corner.</a:t>
            </a:r>
          </a:p>
          <a:p>
            <a:endParaRPr lang="en-US" sz="2000" dirty="0"/>
          </a:p>
          <a:p>
            <a:r>
              <a:rPr lang="en-US" sz="2000" dirty="0"/>
              <a:t>Top reviewers had a review length between 10 to 400 words and a frequency of 10 to 60 reviews.</a:t>
            </a:r>
          </a:p>
        </p:txBody>
      </p:sp>
      <p:pic>
        <p:nvPicPr>
          <p:cNvPr id="2" name="Slide21">
            <a:hlinkClick r:id="" action="ppaction://media"/>
            <a:extLst>
              <a:ext uri="{FF2B5EF4-FFF2-40B4-BE49-F238E27FC236}">
                <a16:creationId xmlns:a16="http://schemas.microsoft.com/office/drawing/2014/main" id="{27485539-B7D3-4F0B-B7AC-C10180ADEE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1598" y="6129756"/>
            <a:ext cx="487363" cy="487363"/>
          </a:xfrm>
          <a:prstGeom prst="rect">
            <a:avLst/>
          </a:prstGeom>
        </p:spPr>
      </p:pic>
      <p:sp>
        <p:nvSpPr>
          <p:cNvPr id="7" name="Subtitle 2">
            <a:extLst>
              <a:ext uri="{FF2B5EF4-FFF2-40B4-BE49-F238E27FC236}">
                <a16:creationId xmlns:a16="http://schemas.microsoft.com/office/drawing/2014/main" id="{6BA7F71B-CBB5-428E-A79B-097E8476FA63}"/>
              </a:ext>
            </a:extLst>
          </p:cNvPr>
          <p:cNvSpPr>
            <a:spLocks noGrp="1"/>
          </p:cNvSpPr>
          <p:nvPr>
            <p:ph type="title"/>
          </p:nvPr>
        </p:nvSpPr>
        <p:spPr>
          <a:xfrm>
            <a:off x="919119" y="494981"/>
            <a:ext cx="10353762" cy="1261872"/>
          </a:xfrm>
        </p:spPr>
        <p:txBody>
          <a:bodyPr vert="horz" lIns="91440" tIns="45720" rIns="91440" bIns="45720" rtlCol="0" anchor="ctr">
            <a:normAutofit/>
          </a:bodyPr>
          <a:lstStyle/>
          <a:p>
            <a:pPr lvl="0"/>
            <a:r>
              <a:rPr lang="en-US" sz="3600" b="1" kern="1200" dirty="0">
                <a:effectLst>
                  <a:outerShdw blurRad="9525" dist="25400" dir="14640000" algn="tl" rotWithShape="0">
                    <a:schemeClr val="bg1">
                      <a:alpha val="30000"/>
                    </a:schemeClr>
                  </a:outerShdw>
                </a:effectLst>
                <a:latin typeface="+mj-lt"/>
                <a:ea typeface="+mj-ea"/>
                <a:cs typeface="Trebuchet MS"/>
              </a:rPr>
              <a:t>Some graphs and visualizations using the matplot</a:t>
            </a:r>
            <a:r>
              <a:rPr lang="en-US" sz="3600" b="1" dirty="0"/>
              <a:t>lib library</a:t>
            </a:r>
            <a:endParaRPr lang="en-US" sz="3600" kern="1200" dirty="0">
              <a:effectLst>
                <a:outerShdw blurRad="9525" dist="25400" dir="14640000" algn="tl" rotWithShape="0">
                  <a:schemeClr val="bg1">
                    <a:alpha val="30000"/>
                  </a:schemeClr>
                </a:outerShdw>
              </a:effectLst>
              <a:latin typeface="+mj-lt"/>
              <a:ea typeface="+mj-ea"/>
              <a:cs typeface="Trebuchet MS"/>
            </a:endParaRPr>
          </a:p>
        </p:txBody>
      </p:sp>
    </p:spTree>
    <p:extLst>
      <p:ext uri="{BB962C8B-B14F-4D97-AF65-F5344CB8AC3E}">
        <p14:creationId xmlns:p14="http://schemas.microsoft.com/office/powerpoint/2010/main" val="2416828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347870"/>
            <a:ext cx="10353762" cy="1875058"/>
          </a:xfrm>
        </p:spPr>
        <p:txBody>
          <a:bodyPr vert="horz" lIns="91440" tIns="45720" rIns="91440" bIns="45720" rtlCol="0" anchor="ctr">
            <a:normAutofit/>
          </a:bodyPr>
          <a:lstStyle/>
          <a:p>
            <a:pPr lvl="0"/>
            <a:r>
              <a:rPr lang="en-US" sz="4000" kern="1200" dirty="0">
                <a:effectLst>
                  <a:outerShdw blurRad="9525" dist="25400" dir="14640000" algn="tl" rotWithShape="0">
                    <a:schemeClr val="bg1">
                      <a:alpha val="30000"/>
                    </a:schemeClr>
                  </a:outerShdw>
                </a:effectLst>
              </a:rPr>
              <a:t>Top words in positive reviews</a:t>
            </a:r>
            <a:br>
              <a:rPr lang="en-US" sz="3200" kern="1200" dirty="0">
                <a:effectLst>
                  <a:outerShdw blurRad="9525" dist="25400" dir="14640000" algn="tl" rotWithShape="0">
                    <a:schemeClr val="bg1">
                      <a:alpha val="30000"/>
                    </a:schemeClr>
                  </a:outerShdw>
                </a:effectLst>
              </a:rPr>
            </a:br>
            <a:br>
              <a:rPr lang="en-US" sz="3200" kern="1200" dirty="0">
                <a:effectLst>
                  <a:outerShdw blurRad="9525" dist="25400" dir="14640000" algn="tl" rotWithShape="0">
                    <a:schemeClr val="bg1">
                      <a:alpha val="30000"/>
                    </a:schemeClr>
                  </a:outerShdw>
                </a:effectLst>
              </a:rPr>
            </a:br>
            <a:r>
              <a:rPr lang="en-US" sz="2700" kern="1200" dirty="0">
                <a:effectLst>
                  <a:outerShdw blurRad="9525" dist="25400" dir="14640000" algn="tl" rotWithShape="0">
                    <a:schemeClr val="bg1">
                      <a:alpha val="30000"/>
                    </a:schemeClr>
                  </a:outerShdw>
                </a:effectLst>
              </a:rPr>
              <a:t>Some common sentiments include excellent, auto delivery, perfect, delicious, recommended </a:t>
            </a:r>
            <a:r>
              <a:rPr lang="en-US" sz="2700" dirty="0"/>
              <a:t>and more</a:t>
            </a:r>
            <a:endParaRPr lang="en-US" sz="3200" kern="1200" dirty="0">
              <a:effectLst>
                <a:outerShdw blurRad="9525" dist="25400" dir="14640000" algn="tl" rotWithShape="0">
                  <a:schemeClr val="bg1">
                    <a:alpha val="30000"/>
                  </a:schemeClr>
                </a:outerShdw>
              </a:effectLst>
            </a:endParaRPr>
          </a:p>
        </p:txBody>
      </p:sp>
      <p:pic>
        <p:nvPicPr>
          <p:cNvPr id="6" name="Picture 5" descr="Chart, bar chart&#10;&#10;Description automatically generated">
            <a:extLst>
              <a:ext uri="{FF2B5EF4-FFF2-40B4-BE49-F238E27FC236}">
                <a16:creationId xmlns:a16="http://schemas.microsoft.com/office/drawing/2014/main" id="{4AF46AD7-557B-4301-8C30-3FD2BBE2457E}"/>
              </a:ext>
            </a:extLst>
          </p:cNvPr>
          <p:cNvPicPr>
            <a:picLocks noChangeAspect="1"/>
          </p:cNvPicPr>
          <p:nvPr/>
        </p:nvPicPr>
        <p:blipFill>
          <a:blip r:embed="rId4"/>
          <a:stretch>
            <a:fillRect/>
          </a:stretch>
        </p:blipFill>
        <p:spPr>
          <a:xfrm>
            <a:off x="913795" y="2791240"/>
            <a:ext cx="10353762" cy="3054359"/>
          </a:xfrm>
          <a:prstGeom prst="rect">
            <a:avLst/>
          </a:prstGeom>
          <a:noFill/>
        </p:spPr>
      </p:pic>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2" name="Slide22">
            <a:hlinkClick r:id="" action="ppaction://media"/>
            <a:extLst>
              <a:ext uri="{FF2B5EF4-FFF2-40B4-BE49-F238E27FC236}">
                <a16:creationId xmlns:a16="http://schemas.microsoft.com/office/drawing/2014/main" id="{B07181BA-D363-4C76-9F64-EE3C1EA20C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7471" y="6230196"/>
            <a:ext cx="487363" cy="487363"/>
          </a:xfrm>
          <a:prstGeom prst="rect">
            <a:avLst/>
          </a:prstGeom>
        </p:spPr>
      </p:pic>
    </p:spTree>
    <p:extLst>
      <p:ext uri="{BB962C8B-B14F-4D97-AF65-F5344CB8AC3E}">
        <p14:creationId xmlns:p14="http://schemas.microsoft.com/office/powerpoint/2010/main" val="25624775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417443"/>
            <a:ext cx="10353762" cy="1449457"/>
          </a:xfrm>
        </p:spPr>
        <p:txBody>
          <a:bodyPr vert="horz" lIns="91440" tIns="45720" rIns="91440" bIns="45720" rtlCol="0" anchor="ctr">
            <a:normAutofit fontScale="90000"/>
          </a:bodyPr>
          <a:lstStyle/>
          <a:p>
            <a:pPr lvl="0"/>
            <a:r>
              <a:rPr lang="en-US" sz="4400" kern="1200" dirty="0">
                <a:effectLst>
                  <a:outerShdw blurRad="9525" dist="25400" dir="14640000" algn="tl" rotWithShape="0">
                    <a:schemeClr val="bg1">
                      <a:alpha val="30000"/>
                    </a:schemeClr>
                  </a:outerShdw>
                </a:effectLst>
              </a:rPr>
              <a:t>Top words in negative reviews</a:t>
            </a:r>
            <a:br>
              <a:rPr lang="en-US" sz="3200" kern="1200" dirty="0">
                <a:effectLst>
                  <a:outerShdw blurRad="9525" dist="25400" dir="14640000" algn="tl" rotWithShape="0">
                    <a:schemeClr val="bg1">
                      <a:alpha val="30000"/>
                    </a:schemeClr>
                  </a:outerShdw>
                </a:effectLst>
              </a:rPr>
            </a:br>
            <a:br>
              <a:rPr lang="en-US" sz="3200" kern="1200" dirty="0">
                <a:effectLst>
                  <a:outerShdw blurRad="9525" dist="25400" dir="14640000" algn="tl" rotWithShape="0">
                    <a:schemeClr val="bg1">
                      <a:alpha val="30000"/>
                    </a:schemeClr>
                  </a:outerShdw>
                </a:effectLst>
              </a:rPr>
            </a:br>
            <a:r>
              <a:rPr lang="en-US" sz="2400" kern="1200" dirty="0">
                <a:effectLst>
                  <a:outerShdw blurRad="9525" dist="25400" dir="14640000" algn="tl" rotWithShape="0">
                    <a:schemeClr val="bg1">
                      <a:alpha val="30000"/>
                    </a:schemeClr>
                  </a:outerShdw>
                </a:effectLst>
              </a:rPr>
              <a:t>Some common sentiments include horrible, unusable, disappointed, returnable </a:t>
            </a:r>
            <a:r>
              <a:rPr lang="en-US" sz="2400" dirty="0"/>
              <a:t>and more</a:t>
            </a:r>
            <a:endParaRPr lang="en-US" sz="3200" kern="1200" dirty="0">
              <a:effectLst>
                <a:outerShdw blurRad="9525" dist="25400" dir="14640000" algn="tl" rotWithShape="0">
                  <a:schemeClr val="bg1">
                    <a:alpha val="30000"/>
                  </a:schemeClr>
                </a:outerShdw>
              </a:effectLst>
            </a:endParaRPr>
          </a:p>
        </p:txBody>
      </p:sp>
      <p:pic>
        <p:nvPicPr>
          <p:cNvPr id="5" name="Picture 4" descr="A picture containing chart&#10;&#10;Description automatically generated">
            <a:extLst>
              <a:ext uri="{FF2B5EF4-FFF2-40B4-BE49-F238E27FC236}">
                <a16:creationId xmlns:a16="http://schemas.microsoft.com/office/drawing/2014/main" id="{8C95166E-298E-4D6B-A0A6-FB6A2CF0F942}"/>
              </a:ext>
            </a:extLst>
          </p:cNvPr>
          <p:cNvPicPr>
            <a:picLocks noChangeAspect="1"/>
          </p:cNvPicPr>
          <p:nvPr/>
        </p:nvPicPr>
        <p:blipFill>
          <a:blip r:embed="rId4"/>
          <a:stretch>
            <a:fillRect/>
          </a:stretch>
        </p:blipFill>
        <p:spPr>
          <a:xfrm>
            <a:off x="913795" y="2393703"/>
            <a:ext cx="10353762" cy="3080243"/>
          </a:xfrm>
          <a:prstGeom prst="rect">
            <a:avLst/>
          </a:prstGeom>
          <a:noFill/>
        </p:spPr>
      </p:pic>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2" name="Slide23">
            <a:hlinkClick r:id="" action="ppaction://media"/>
            <a:extLst>
              <a:ext uri="{FF2B5EF4-FFF2-40B4-BE49-F238E27FC236}">
                <a16:creationId xmlns:a16="http://schemas.microsoft.com/office/drawing/2014/main" id="{1D721773-4D8A-43B2-9BB6-9A301F4A5E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8592" y="6243138"/>
            <a:ext cx="487363" cy="487363"/>
          </a:xfrm>
          <a:prstGeom prst="rect">
            <a:avLst/>
          </a:prstGeom>
        </p:spPr>
      </p:pic>
    </p:spTree>
    <p:extLst>
      <p:ext uri="{BB962C8B-B14F-4D97-AF65-F5344CB8AC3E}">
        <p14:creationId xmlns:p14="http://schemas.microsoft.com/office/powerpoint/2010/main" val="2858255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850793" y="674876"/>
            <a:ext cx="10353762" cy="1261872"/>
          </a:xfrm>
        </p:spPr>
        <p:txBody>
          <a:bodyPr vert="horz" lIns="91440" tIns="45720" rIns="91440" bIns="45720" rtlCol="0" anchor="ctr">
            <a:normAutofit/>
          </a:bodyPr>
          <a:lstStyle/>
          <a:p>
            <a:pPr lvl="0"/>
            <a:r>
              <a:rPr lang="en-IN" sz="2800" b="1" dirty="0"/>
              <a:t>W</a:t>
            </a:r>
            <a:r>
              <a:rPr lang="en-US" sz="2800" b="1" dirty="0"/>
              <a:t>e can see an increase in the number of 5 star ratings from July 2006 onwards</a:t>
            </a:r>
            <a:endParaRPr lang="en-US" sz="2800" kern="1200" dirty="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5" name="Picture 4" descr="Chart&#10;&#10;Description automatically generated">
            <a:extLst>
              <a:ext uri="{FF2B5EF4-FFF2-40B4-BE49-F238E27FC236}">
                <a16:creationId xmlns:a16="http://schemas.microsoft.com/office/drawing/2014/main" id="{71AD1FCA-4485-449F-B1A4-87E74FF12176}"/>
              </a:ext>
            </a:extLst>
          </p:cNvPr>
          <p:cNvPicPr>
            <a:picLocks noChangeAspect="1"/>
          </p:cNvPicPr>
          <p:nvPr/>
        </p:nvPicPr>
        <p:blipFill>
          <a:blip r:embed="rId4"/>
          <a:stretch>
            <a:fillRect/>
          </a:stretch>
        </p:blipFill>
        <p:spPr>
          <a:xfrm>
            <a:off x="306795" y="2066700"/>
            <a:ext cx="11578409" cy="4503440"/>
          </a:xfrm>
          <a:prstGeom prst="rect">
            <a:avLst/>
          </a:prstGeom>
        </p:spPr>
      </p:pic>
      <p:pic>
        <p:nvPicPr>
          <p:cNvPr id="6" name="p1">
            <a:hlinkClick r:id="" action="ppaction://media"/>
            <a:extLst>
              <a:ext uri="{FF2B5EF4-FFF2-40B4-BE49-F238E27FC236}">
                <a16:creationId xmlns:a16="http://schemas.microsoft.com/office/drawing/2014/main" id="{E7CF19F8-14CD-4A9A-98F9-0FF2A3EF52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6795" y="6177299"/>
            <a:ext cx="487363" cy="487363"/>
          </a:xfrm>
          <a:prstGeom prst="rect">
            <a:avLst/>
          </a:prstGeom>
        </p:spPr>
      </p:pic>
    </p:spTree>
    <p:extLst>
      <p:ext uri="{BB962C8B-B14F-4D97-AF65-F5344CB8AC3E}">
        <p14:creationId xmlns:p14="http://schemas.microsoft.com/office/powerpoint/2010/main" val="1642064591"/>
      </p:ext>
    </p:extLst>
  </p:cSld>
  <p:clrMapOvr>
    <a:masterClrMapping/>
  </p:clrMapOvr>
  <p:transition spd="med" advTm="1986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850793" y="674876"/>
            <a:ext cx="10353762" cy="1261872"/>
          </a:xfrm>
        </p:spPr>
        <p:txBody>
          <a:bodyPr vert="horz" lIns="91440" tIns="45720" rIns="91440" bIns="45720" rtlCol="0" anchor="ctr">
            <a:normAutofit/>
          </a:bodyPr>
          <a:lstStyle/>
          <a:p>
            <a:pPr lvl="0"/>
            <a:r>
              <a:rPr lang="en-IN" sz="2800" b="1" kern="1200" dirty="0">
                <a:effectLst>
                  <a:outerShdw blurRad="9525" dist="25400" dir="14640000" algn="tl" rotWithShape="0">
                    <a:schemeClr val="bg1">
                      <a:alpha val="30000"/>
                    </a:schemeClr>
                  </a:outerShdw>
                </a:effectLst>
                <a:latin typeface="+mj-lt"/>
                <a:ea typeface="+mj-ea"/>
                <a:cs typeface="Trebuchet MS"/>
              </a:rPr>
              <a:t>The length of the reviews has been more or less the same throughout the years.</a:t>
            </a:r>
            <a:endParaRPr lang="en-US" sz="2800" b="1" kern="1200" dirty="0">
              <a:effectLst>
                <a:outerShdw blurRad="9525" dist="25400" dir="14640000" algn="tl" rotWithShape="0">
                  <a:schemeClr val="bg1">
                    <a:alpha val="30000"/>
                  </a:schemeClr>
                </a:outerShdw>
              </a:effectLst>
              <a:latin typeface="+mj-lt"/>
              <a:ea typeface="+mj-ea"/>
              <a:cs typeface="Trebuchet MS"/>
            </a:endParaRPr>
          </a:p>
        </p:txBody>
      </p:sp>
      <p:sp>
        <p:nvSpPr>
          <p:cNvPr id="4" name="TextBox 3">
            <a:extLst>
              <a:ext uri="{FF2B5EF4-FFF2-40B4-BE49-F238E27FC236}">
                <a16:creationId xmlns:a16="http://schemas.microsoft.com/office/drawing/2014/main" id="{95531C12-9F8C-4CF6-B842-FA6526D7228D}"/>
              </a:ext>
            </a:extLst>
          </p:cNvPr>
          <p:cNvSpPr txBox="1"/>
          <p:nvPr/>
        </p:nvSpPr>
        <p:spPr>
          <a:xfrm>
            <a:off x="647466" y="2507085"/>
            <a:ext cx="5131898"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42900" defTabSz="457200">
              <a:spcBef>
                <a:spcPct val="20000"/>
              </a:spcBef>
              <a:spcAft>
                <a:spcPts val="600"/>
              </a:spcAft>
              <a:buClr>
                <a:schemeClr val="tx2"/>
              </a:buClr>
              <a:buSzPct val="70000"/>
              <a:buFont typeface="Wingdings 2" charset="2"/>
              <a:buChar char="•"/>
            </a:pPr>
            <a:endParaRPr lang="en-US" sz="2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descr="Chart&#10;&#10;Description automatically generated">
            <a:extLst>
              <a:ext uri="{FF2B5EF4-FFF2-40B4-BE49-F238E27FC236}">
                <a16:creationId xmlns:a16="http://schemas.microsoft.com/office/drawing/2014/main" id="{2E51F761-298A-45FD-B19E-C478AAE686D5}"/>
              </a:ext>
            </a:extLst>
          </p:cNvPr>
          <p:cNvPicPr>
            <a:picLocks noChangeAspect="1"/>
          </p:cNvPicPr>
          <p:nvPr/>
        </p:nvPicPr>
        <p:blipFill>
          <a:blip r:embed="rId4"/>
          <a:stretch>
            <a:fillRect/>
          </a:stretch>
        </p:blipFill>
        <p:spPr>
          <a:xfrm>
            <a:off x="745551" y="1838267"/>
            <a:ext cx="11186673" cy="4443069"/>
          </a:xfrm>
          <a:prstGeom prst="rect">
            <a:avLst/>
          </a:prstGeom>
        </p:spPr>
      </p:pic>
      <p:pic>
        <p:nvPicPr>
          <p:cNvPr id="2" name="p2">
            <a:hlinkClick r:id="" action="ppaction://media"/>
            <a:extLst>
              <a:ext uri="{FF2B5EF4-FFF2-40B4-BE49-F238E27FC236}">
                <a16:creationId xmlns:a16="http://schemas.microsoft.com/office/drawing/2014/main" id="{919B61C5-F828-4DEE-B4F3-7B110AB8D1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018" y="6129756"/>
            <a:ext cx="487363" cy="487363"/>
          </a:xfrm>
          <a:prstGeom prst="rect">
            <a:avLst/>
          </a:prstGeom>
        </p:spPr>
      </p:pic>
    </p:spTree>
    <p:extLst>
      <p:ext uri="{BB962C8B-B14F-4D97-AF65-F5344CB8AC3E}">
        <p14:creationId xmlns:p14="http://schemas.microsoft.com/office/powerpoint/2010/main" val="2236249734"/>
      </p:ext>
    </p:extLst>
  </p:cSld>
  <p:clrMapOvr>
    <a:masterClrMapping/>
  </p:clrMapOvr>
  <p:transition spd="med" advTm="2327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2189-1CA2-4048-819E-CFB91B18228E}"/>
              </a:ext>
            </a:extLst>
          </p:cNvPr>
          <p:cNvSpPr>
            <a:spLocks noGrp="1"/>
          </p:cNvSpPr>
          <p:nvPr>
            <p:ph type="title"/>
          </p:nvPr>
        </p:nvSpPr>
        <p:spPr>
          <a:xfrm>
            <a:off x="913795" y="390939"/>
            <a:ext cx="10353762" cy="672548"/>
          </a:xfrm>
        </p:spPr>
        <p:txBody>
          <a:bodyPr anchor="ctr">
            <a:normAutofit/>
          </a:bodyPr>
          <a:lstStyle/>
          <a:p>
            <a:r>
              <a:rPr lang="en-IN" sz="4000" dirty="0"/>
              <a:t>Training The Neural Network Model </a:t>
            </a:r>
            <a:endParaRPr lang="en-US" sz="4000" dirty="0"/>
          </a:p>
        </p:txBody>
      </p:sp>
      <p:sp>
        <p:nvSpPr>
          <p:cNvPr id="3" name="Subtitle 2">
            <a:extLst>
              <a:ext uri="{FF2B5EF4-FFF2-40B4-BE49-F238E27FC236}">
                <a16:creationId xmlns:a16="http://schemas.microsoft.com/office/drawing/2014/main" id="{348ACF68-7953-4523-9FBF-732B27ADFE11}"/>
              </a:ext>
            </a:extLst>
          </p:cNvPr>
          <p:cNvSpPr>
            <a:spLocks noGrp="1"/>
          </p:cNvSpPr>
          <p:nvPr>
            <p:ph sz="half" idx="1"/>
          </p:nvPr>
        </p:nvSpPr>
        <p:spPr>
          <a:xfrm>
            <a:off x="496957" y="1381539"/>
            <a:ext cx="5488197" cy="5240934"/>
          </a:xfrm>
        </p:spPr>
        <p:txBody>
          <a:bodyPr anchor="t">
            <a:normAutofit/>
          </a:bodyPr>
          <a:lstStyle/>
          <a:p>
            <a:pPr marL="342900" indent="-342900" algn="just">
              <a:lnSpc>
                <a:spcPct val="100000"/>
              </a:lnSpc>
              <a:buFont typeface="Arial" panose="020B0604020202020204" pitchFamily="34" charset="0"/>
              <a:buChar char="•"/>
            </a:pPr>
            <a:r>
              <a:rPr lang="en-IN" sz="1800" dirty="0"/>
              <a:t>The three layer neural network model is created with one sigmoid layer for the output.</a:t>
            </a:r>
          </a:p>
          <a:p>
            <a:pPr marL="342900" indent="-342900" algn="just">
              <a:lnSpc>
                <a:spcPct val="100000"/>
              </a:lnSpc>
              <a:buFont typeface="Arial" panose="020B0604020202020204" pitchFamily="34" charset="0"/>
              <a:buChar char="•"/>
            </a:pPr>
            <a:r>
              <a:rPr lang="en-IN" sz="1800" dirty="0"/>
              <a:t>We split the data into training and testing set with 20% validation data,</a:t>
            </a:r>
          </a:p>
          <a:p>
            <a:pPr marL="342900" indent="-342900" algn="just">
              <a:lnSpc>
                <a:spcPct val="100000"/>
              </a:lnSpc>
              <a:buFont typeface="Arial" panose="020B0604020202020204" pitchFamily="34" charset="0"/>
              <a:buChar char="•"/>
            </a:pPr>
            <a:r>
              <a:rPr lang="en-IN" sz="1800" dirty="0"/>
              <a:t>Hyper Parameters:</a:t>
            </a:r>
          </a:p>
          <a:p>
            <a:pPr lvl="1" indent="-342900" algn="just">
              <a:buFont typeface="Arial" panose="020B0604020202020204" pitchFamily="34" charset="0"/>
              <a:buChar char="•"/>
            </a:pPr>
            <a:r>
              <a:rPr lang="en-IN" sz="1600" dirty="0"/>
              <a:t>Batch size-128</a:t>
            </a:r>
          </a:p>
          <a:p>
            <a:pPr lvl="1" indent="-342900" algn="just">
              <a:buFont typeface="Arial" panose="020B0604020202020204" pitchFamily="34" charset="0"/>
              <a:buChar char="•"/>
            </a:pPr>
            <a:r>
              <a:rPr lang="en-IN" sz="1600" dirty="0"/>
              <a:t>Epochs – 5</a:t>
            </a:r>
          </a:p>
          <a:p>
            <a:pPr lvl="1" indent="-342900" algn="just">
              <a:buFont typeface="Arial" panose="020B0604020202020204" pitchFamily="34" charset="0"/>
              <a:buChar char="•"/>
            </a:pPr>
            <a:r>
              <a:rPr lang="en-IN" sz="1600" dirty="0"/>
              <a:t>Learning Rate – 0.001</a:t>
            </a:r>
          </a:p>
          <a:p>
            <a:pPr lvl="1" indent="-342900" algn="just">
              <a:buFont typeface="Arial" panose="020B0604020202020204" pitchFamily="34" charset="0"/>
              <a:buChar char="•"/>
            </a:pPr>
            <a:r>
              <a:rPr lang="en-IN" sz="1600" dirty="0"/>
              <a:t>Drop out- 0.1</a:t>
            </a:r>
          </a:p>
          <a:p>
            <a:pPr lvl="1" indent="-342900" algn="just">
              <a:buFont typeface="Arial" panose="020B0604020202020204" pitchFamily="34" charset="0"/>
              <a:buChar char="•"/>
            </a:pPr>
            <a:r>
              <a:rPr lang="en-IN" sz="1600" dirty="0"/>
              <a:t>Activation function – tanh / Sigmoid (binary)</a:t>
            </a:r>
          </a:p>
          <a:p>
            <a:pPr lvl="1" indent="-342900" algn="just">
              <a:buFont typeface="Arial" panose="020B0604020202020204" pitchFamily="34" charset="0"/>
              <a:buChar char="•"/>
            </a:pPr>
            <a:r>
              <a:rPr lang="en-IN" sz="1600" dirty="0"/>
              <a:t>Optimizer - Adam</a:t>
            </a:r>
          </a:p>
          <a:p>
            <a:pPr marL="342900" indent="-342900" algn="just">
              <a:lnSpc>
                <a:spcPct val="100000"/>
              </a:lnSpc>
              <a:buFont typeface="Arial" panose="020B0604020202020204" pitchFamily="34" charset="0"/>
              <a:buChar char="•"/>
            </a:pPr>
            <a:r>
              <a:rPr lang="en-IN" sz="1800" dirty="0"/>
              <a:t>The number of epochs as shown in the image shows the number of iterations/passes that is done on the entire dataset.</a:t>
            </a:r>
          </a:p>
          <a:p>
            <a:pPr marL="342900" indent="-342900" algn="just">
              <a:lnSpc>
                <a:spcPct val="100000"/>
              </a:lnSpc>
              <a:buFont typeface="Arial" panose="020B0604020202020204" pitchFamily="34" charset="0"/>
              <a:buChar char="•"/>
            </a:pPr>
            <a:endParaRPr lang="en-US" sz="1800" dirty="0"/>
          </a:p>
        </p:txBody>
      </p:sp>
      <p:pic>
        <p:nvPicPr>
          <p:cNvPr id="5" name="Picture 4" descr="A picture containing calendar&#10;&#10;Description automatically generated">
            <a:extLst>
              <a:ext uri="{FF2B5EF4-FFF2-40B4-BE49-F238E27FC236}">
                <a16:creationId xmlns:a16="http://schemas.microsoft.com/office/drawing/2014/main" id="{E774E87B-D98E-40E0-9B9F-B88859EFCBD6}"/>
              </a:ext>
            </a:extLst>
          </p:cNvPr>
          <p:cNvPicPr>
            <a:picLocks noChangeAspect="1"/>
          </p:cNvPicPr>
          <p:nvPr/>
        </p:nvPicPr>
        <p:blipFill>
          <a:blip r:embed="rId4"/>
          <a:stretch>
            <a:fillRect/>
          </a:stretch>
        </p:blipFill>
        <p:spPr>
          <a:xfrm>
            <a:off x="6090676" y="4329133"/>
            <a:ext cx="6092911" cy="1919267"/>
          </a:xfrm>
          <a:prstGeom prst="rect">
            <a:avLst/>
          </a:prstGeom>
          <a:noFill/>
        </p:spPr>
      </p:pic>
      <p:pic>
        <p:nvPicPr>
          <p:cNvPr id="6" name="Picture 5">
            <a:extLst>
              <a:ext uri="{FF2B5EF4-FFF2-40B4-BE49-F238E27FC236}">
                <a16:creationId xmlns:a16="http://schemas.microsoft.com/office/drawing/2014/main" id="{57E286B8-B6F1-463B-AC7A-2BA1AB62BF11}"/>
              </a:ext>
            </a:extLst>
          </p:cNvPr>
          <p:cNvPicPr>
            <a:picLocks noChangeAspect="1"/>
          </p:cNvPicPr>
          <p:nvPr/>
        </p:nvPicPr>
        <p:blipFill>
          <a:blip r:embed="rId5"/>
          <a:stretch>
            <a:fillRect/>
          </a:stretch>
        </p:blipFill>
        <p:spPr>
          <a:xfrm>
            <a:off x="6871037" y="1761660"/>
            <a:ext cx="4396520" cy="2102969"/>
          </a:xfrm>
          <a:prstGeom prst="rect">
            <a:avLst/>
          </a:prstGeom>
        </p:spPr>
      </p:pic>
      <p:pic>
        <p:nvPicPr>
          <p:cNvPr id="7" name="p3">
            <a:hlinkClick r:id="" action="ppaction://media"/>
            <a:extLst>
              <a:ext uri="{FF2B5EF4-FFF2-40B4-BE49-F238E27FC236}">
                <a16:creationId xmlns:a16="http://schemas.microsoft.com/office/drawing/2014/main" id="{78565D0C-8B0B-46C4-ADC0-FE314853F8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0515" y="5936962"/>
            <a:ext cx="487363" cy="487363"/>
          </a:xfrm>
          <a:prstGeom prst="rect">
            <a:avLst/>
          </a:prstGeom>
        </p:spPr>
      </p:pic>
    </p:spTree>
    <p:extLst>
      <p:ext uri="{BB962C8B-B14F-4D97-AF65-F5344CB8AC3E}">
        <p14:creationId xmlns:p14="http://schemas.microsoft.com/office/powerpoint/2010/main" val="2924615392"/>
      </p:ext>
    </p:extLst>
  </p:cSld>
  <p:clrMapOvr>
    <a:masterClrMapping/>
  </p:clrMapOvr>
  <p:transition spd="med" advTm="707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DF69526-65A2-4720-AF2D-D834C9AC8B8D}"/>
              </a:ext>
            </a:extLst>
          </p:cNvPr>
          <p:cNvSpPr>
            <a:spLocks noGrp="1"/>
          </p:cNvSpPr>
          <p:nvPr>
            <p:ph type="title"/>
          </p:nvPr>
        </p:nvSpPr>
        <p:spPr>
          <a:xfrm>
            <a:off x="388101" y="561886"/>
            <a:ext cx="5707899" cy="610460"/>
          </a:xfrm>
        </p:spPr>
        <p:txBody>
          <a:bodyPr/>
          <a:lstStyle/>
          <a:p>
            <a:r>
              <a:rPr lang="en-US" sz="4000" dirty="0"/>
              <a:t>Loss and Accuracy</a:t>
            </a:r>
          </a:p>
        </p:txBody>
      </p:sp>
      <p:pic>
        <p:nvPicPr>
          <p:cNvPr id="6" name="Picture 5" descr="Chart, line chart&#10;&#10;Description automatically generated">
            <a:extLst>
              <a:ext uri="{FF2B5EF4-FFF2-40B4-BE49-F238E27FC236}">
                <a16:creationId xmlns:a16="http://schemas.microsoft.com/office/drawing/2014/main" id="{50833A53-0BDF-44E0-A917-864FC8AE2C98}"/>
              </a:ext>
            </a:extLst>
          </p:cNvPr>
          <p:cNvPicPr>
            <a:picLocks noChangeAspect="1"/>
          </p:cNvPicPr>
          <p:nvPr/>
        </p:nvPicPr>
        <p:blipFill>
          <a:blip r:embed="rId4"/>
          <a:stretch>
            <a:fillRect/>
          </a:stretch>
        </p:blipFill>
        <p:spPr>
          <a:xfrm>
            <a:off x="7157961" y="493290"/>
            <a:ext cx="4638422" cy="5871420"/>
          </a:xfrm>
          <a:prstGeom prst="rect">
            <a:avLst/>
          </a:prstGeom>
          <a:noFill/>
          <a:effectLst>
            <a:outerShdw blurRad="38100" dist="25400" dir="4440000">
              <a:srgbClr val="000000">
                <a:alpha val="36000"/>
              </a:srgbClr>
            </a:outerShdw>
          </a:effectLst>
        </p:spPr>
      </p:pic>
      <p:sp>
        <p:nvSpPr>
          <p:cNvPr id="13" name="Text Placeholder 3">
            <a:extLst>
              <a:ext uri="{FF2B5EF4-FFF2-40B4-BE49-F238E27FC236}">
                <a16:creationId xmlns:a16="http://schemas.microsoft.com/office/drawing/2014/main" id="{811FD489-8BC5-46A6-93E5-7E1376E67A31}"/>
              </a:ext>
            </a:extLst>
          </p:cNvPr>
          <p:cNvSpPr>
            <a:spLocks noGrp="1"/>
          </p:cNvSpPr>
          <p:nvPr>
            <p:ph type="body" sz="half" idx="2"/>
          </p:nvPr>
        </p:nvSpPr>
        <p:spPr>
          <a:xfrm>
            <a:off x="540217" y="2119684"/>
            <a:ext cx="6211565" cy="3228172"/>
          </a:xfrm>
        </p:spPr>
        <p:txBody>
          <a:bodyPr>
            <a:normAutofit/>
          </a:bodyPr>
          <a:lstStyle/>
          <a:p>
            <a:pPr marL="285750" indent="-285750" algn="just">
              <a:buFont typeface="Arial" panose="020B0604020202020204" pitchFamily="34" charset="0"/>
              <a:buChar char="•"/>
            </a:pPr>
            <a:r>
              <a:rPr lang="en-US" sz="2000" dirty="0"/>
              <a:t>As shown in the image, the training loss goes down as we increase the number of iterations, however the validation loss remains between 0.26 to 0.28.</a:t>
            </a:r>
          </a:p>
          <a:p>
            <a:pPr marL="285750" indent="-285750" algn="just">
              <a:buFont typeface="Arial" panose="020B0604020202020204" pitchFamily="34" charset="0"/>
              <a:buChar char="•"/>
            </a:pPr>
            <a:r>
              <a:rPr lang="en-US" sz="2000" dirty="0"/>
              <a:t>Our model performs well with the training data however since validation loss &gt; training loss our model is slightly overfitting.</a:t>
            </a:r>
          </a:p>
          <a:p>
            <a:pPr marL="285750" indent="-285750" algn="just">
              <a:buFont typeface="Arial" panose="020B0604020202020204" pitchFamily="34" charset="0"/>
              <a:buChar char="•"/>
            </a:pPr>
            <a:r>
              <a:rPr lang="en-US" sz="2000" dirty="0"/>
              <a:t>Accuracy is above 93% after 4 iterations on the training set and has an validation accuracy of 89%.</a:t>
            </a:r>
          </a:p>
        </p:txBody>
      </p:sp>
      <p:pic>
        <p:nvPicPr>
          <p:cNvPr id="2" name="p4">
            <a:hlinkClick r:id="" action="ppaction://media"/>
            <a:extLst>
              <a:ext uri="{FF2B5EF4-FFF2-40B4-BE49-F238E27FC236}">
                <a16:creationId xmlns:a16="http://schemas.microsoft.com/office/drawing/2014/main" id="{4A0A981B-90D0-4148-A179-EB444BA6E9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0217" y="6051512"/>
            <a:ext cx="487363" cy="487363"/>
          </a:xfrm>
          <a:prstGeom prst="rect">
            <a:avLst/>
          </a:prstGeom>
        </p:spPr>
      </p:pic>
    </p:spTree>
    <p:extLst>
      <p:ext uri="{BB962C8B-B14F-4D97-AF65-F5344CB8AC3E}">
        <p14:creationId xmlns:p14="http://schemas.microsoft.com/office/powerpoint/2010/main" val="3677101410"/>
      </p:ext>
    </p:extLst>
  </p:cSld>
  <p:clrMapOvr>
    <a:masterClrMapping/>
  </p:clrMapOvr>
  <p:transition spd="med" advTm="2627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duotone>
              <a:schemeClr val="bg1">
                <a:shade val="80000"/>
                <a:lumMod val="80000"/>
              </a:schemeClr>
              <a:schemeClr val="bg1">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DF69526-65A2-4720-AF2D-D834C9AC8B8D}"/>
              </a:ext>
            </a:extLst>
          </p:cNvPr>
          <p:cNvSpPr>
            <a:spLocks noGrp="1"/>
          </p:cNvSpPr>
          <p:nvPr>
            <p:ph type="title"/>
          </p:nvPr>
        </p:nvSpPr>
        <p:spPr>
          <a:xfrm>
            <a:off x="264274" y="333628"/>
            <a:ext cx="9807277" cy="906598"/>
          </a:xfrm>
        </p:spPr>
        <p:txBody>
          <a:bodyPr/>
          <a:lstStyle/>
          <a:p>
            <a:r>
              <a:rPr lang="en-US" sz="4000" dirty="0"/>
              <a:t>Accuracy Measures</a:t>
            </a:r>
          </a:p>
        </p:txBody>
      </p:sp>
      <p:sp>
        <p:nvSpPr>
          <p:cNvPr id="13" name="Text Placeholder 3">
            <a:extLst>
              <a:ext uri="{FF2B5EF4-FFF2-40B4-BE49-F238E27FC236}">
                <a16:creationId xmlns:a16="http://schemas.microsoft.com/office/drawing/2014/main" id="{811FD489-8BC5-46A6-93E5-7E1376E67A31}"/>
              </a:ext>
            </a:extLst>
          </p:cNvPr>
          <p:cNvSpPr>
            <a:spLocks noGrp="1"/>
          </p:cNvSpPr>
          <p:nvPr>
            <p:ph type="body" sz="half" idx="2"/>
          </p:nvPr>
        </p:nvSpPr>
        <p:spPr>
          <a:xfrm>
            <a:off x="633595" y="2334549"/>
            <a:ext cx="6251376" cy="3850679"/>
          </a:xfrm>
        </p:spPr>
        <p:txBody>
          <a:bodyPr>
            <a:normAutofit/>
          </a:bodyPr>
          <a:lstStyle/>
          <a:p>
            <a:pPr algn="l"/>
            <a:r>
              <a:rPr lang="en-US" sz="2400" dirty="0"/>
              <a:t>The confusion matrix shows the following data:</a:t>
            </a:r>
          </a:p>
          <a:p>
            <a:pPr algn="l"/>
            <a:r>
              <a:rPr lang="en-US" sz="2400" dirty="0"/>
              <a:t>TP (24164), FP(2707), FN(2810), TN(21780).</a:t>
            </a:r>
          </a:p>
          <a:p>
            <a:pPr algn="l"/>
            <a:endParaRPr lang="en-US" sz="2400" dirty="0"/>
          </a:p>
          <a:p>
            <a:pPr algn="l"/>
            <a:r>
              <a:rPr lang="en-US" sz="2400" dirty="0"/>
              <a:t>Accuracy of the model on the testing data is 89%, which shows that our model is performing well.</a:t>
            </a:r>
          </a:p>
        </p:txBody>
      </p:sp>
      <p:pic>
        <p:nvPicPr>
          <p:cNvPr id="3" name="Picture 2" descr="Text&#10;&#10;Description automatically generated">
            <a:extLst>
              <a:ext uri="{FF2B5EF4-FFF2-40B4-BE49-F238E27FC236}">
                <a16:creationId xmlns:a16="http://schemas.microsoft.com/office/drawing/2014/main" id="{86BE2636-670A-4C3A-8195-594B40D1B8BE}"/>
              </a:ext>
            </a:extLst>
          </p:cNvPr>
          <p:cNvPicPr>
            <a:picLocks noChangeAspect="1"/>
          </p:cNvPicPr>
          <p:nvPr/>
        </p:nvPicPr>
        <p:blipFill>
          <a:blip r:embed="rId5"/>
          <a:stretch>
            <a:fillRect/>
          </a:stretch>
        </p:blipFill>
        <p:spPr>
          <a:xfrm>
            <a:off x="7338885" y="2477311"/>
            <a:ext cx="3343134" cy="3058612"/>
          </a:xfrm>
          <a:prstGeom prst="rect">
            <a:avLst/>
          </a:prstGeom>
        </p:spPr>
      </p:pic>
      <p:pic>
        <p:nvPicPr>
          <p:cNvPr id="2" name="p5">
            <a:hlinkClick r:id="" action="ppaction://media"/>
            <a:extLst>
              <a:ext uri="{FF2B5EF4-FFF2-40B4-BE49-F238E27FC236}">
                <a16:creationId xmlns:a16="http://schemas.microsoft.com/office/drawing/2014/main" id="{4FD6C735-45AC-4A1B-A838-92361ED58B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3595" y="5697865"/>
            <a:ext cx="487363" cy="487363"/>
          </a:xfrm>
          <a:prstGeom prst="rect">
            <a:avLst/>
          </a:prstGeom>
        </p:spPr>
      </p:pic>
    </p:spTree>
    <p:extLst>
      <p:ext uri="{BB962C8B-B14F-4D97-AF65-F5344CB8AC3E}">
        <p14:creationId xmlns:p14="http://schemas.microsoft.com/office/powerpoint/2010/main" val="600292876"/>
      </p:ext>
    </p:extLst>
  </p:cSld>
  <p:clrMapOvr>
    <a:masterClrMapping/>
  </p:clrMapOvr>
  <p:transition spd="med" advTm="2548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432A-EBC8-45CB-8674-154EC4265321}"/>
              </a:ext>
            </a:extLst>
          </p:cNvPr>
          <p:cNvSpPr>
            <a:spLocks noGrp="1"/>
          </p:cNvSpPr>
          <p:nvPr>
            <p:ph type="ctrTitle"/>
          </p:nvPr>
        </p:nvSpPr>
        <p:spPr>
          <a:xfrm>
            <a:off x="1246405" y="487703"/>
            <a:ext cx="9440034" cy="1049867"/>
          </a:xfrm>
        </p:spPr>
        <p:txBody>
          <a:bodyPr/>
          <a:lstStyle/>
          <a:p>
            <a:r>
              <a:rPr lang="en-IN" dirty="0">
                <a:highlight>
                  <a:srgbClr val="000000"/>
                </a:highlight>
              </a:rPr>
              <a:t>Goals of this Project</a:t>
            </a:r>
            <a:endParaRPr lang="en-US" dirty="0">
              <a:highlight>
                <a:srgbClr val="000000"/>
              </a:highlight>
            </a:endParaRPr>
          </a:p>
        </p:txBody>
      </p:sp>
      <p:sp>
        <p:nvSpPr>
          <p:cNvPr id="3" name="Subtitle 2">
            <a:extLst>
              <a:ext uri="{FF2B5EF4-FFF2-40B4-BE49-F238E27FC236}">
                <a16:creationId xmlns:a16="http://schemas.microsoft.com/office/drawing/2014/main" id="{7C14BAC9-FA30-47A8-B310-D2A478FCDCA4}"/>
              </a:ext>
            </a:extLst>
          </p:cNvPr>
          <p:cNvSpPr>
            <a:spLocks noGrp="1"/>
          </p:cNvSpPr>
          <p:nvPr>
            <p:ph type="subTitle" idx="1"/>
          </p:nvPr>
        </p:nvSpPr>
        <p:spPr>
          <a:xfrm>
            <a:off x="1375983" y="1926455"/>
            <a:ext cx="9440034" cy="2586142"/>
          </a:xfrm>
        </p:spPr>
        <p:txBody>
          <a:bodyPr>
            <a:normAutofit fontScale="92500" lnSpcReduction="20000"/>
          </a:bodyPr>
          <a:lstStyle/>
          <a:p>
            <a:pPr marL="342900" indent="-342900" algn="l">
              <a:buFont typeface="Arial" panose="020B0604020202020204" pitchFamily="34" charset="0"/>
              <a:buChar char="•"/>
            </a:pPr>
            <a:r>
              <a:rPr lang="en-US" sz="2800" b="1" i="0" dirty="0">
                <a:effectLst/>
                <a:highlight>
                  <a:srgbClr val="000000"/>
                </a:highlight>
              </a:rPr>
              <a:t>Identifying helpfulness of reviews using Text Analytics</a:t>
            </a:r>
          </a:p>
          <a:p>
            <a:pPr marL="342900" indent="-342900" algn="l">
              <a:buFont typeface="Arial" panose="020B0604020202020204" pitchFamily="34" charset="0"/>
              <a:buChar char="•"/>
            </a:pPr>
            <a:r>
              <a:rPr lang="en-US" sz="2800" b="1" dirty="0">
                <a:effectLst/>
                <a:highlight>
                  <a:srgbClr val="000000"/>
                </a:highlight>
              </a:rPr>
              <a:t>Are there any trends in  the review scores?</a:t>
            </a:r>
          </a:p>
          <a:p>
            <a:pPr marL="342900" indent="-342900" algn="l">
              <a:buFont typeface="Arial" panose="020B0604020202020204" pitchFamily="34" charset="0"/>
              <a:buChar char="•"/>
            </a:pPr>
            <a:r>
              <a:rPr lang="en-US" sz="2800" b="1" dirty="0">
                <a:effectLst/>
                <a:highlight>
                  <a:srgbClr val="000000"/>
                </a:highlight>
              </a:rPr>
              <a:t>Develop a model to predict the sentiment of the review</a:t>
            </a:r>
            <a:endParaRPr lang="en-US" sz="2800" b="1" i="0" dirty="0">
              <a:effectLst/>
              <a:highlight>
                <a:srgbClr val="000000"/>
              </a:highlight>
            </a:endParaRPr>
          </a:p>
          <a:p>
            <a:pPr marL="342900" indent="-342900" algn="l">
              <a:buFont typeface="Arial" panose="020B0604020202020204" pitchFamily="34" charset="0"/>
              <a:buChar char="•"/>
            </a:pPr>
            <a:r>
              <a:rPr lang="en-US" sz="2800" b="1" i="0" dirty="0">
                <a:effectLst/>
                <a:highlight>
                  <a:srgbClr val="000000"/>
                </a:highlight>
              </a:rPr>
              <a:t>Implementing the concepts of Text mining, classification and sentiment analysis that we have learned in the course</a:t>
            </a:r>
          </a:p>
          <a:p>
            <a:pPr algn="l"/>
            <a:endParaRPr lang="en-US" dirty="0"/>
          </a:p>
        </p:txBody>
      </p:sp>
      <p:pic>
        <p:nvPicPr>
          <p:cNvPr id="4" name="slidea3">
            <a:hlinkClick r:id="" action="ppaction://media"/>
            <a:extLst>
              <a:ext uri="{FF2B5EF4-FFF2-40B4-BE49-F238E27FC236}">
                <a16:creationId xmlns:a16="http://schemas.microsoft.com/office/drawing/2014/main" id="{EBE74D3A-25D1-410A-BAFA-2B28417A45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3082" y="5838948"/>
            <a:ext cx="487363" cy="487363"/>
          </a:xfrm>
          <a:prstGeom prst="rect">
            <a:avLst/>
          </a:prstGeom>
        </p:spPr>
      </p:pic>
    </p:spTree>
    <p:extLst>
      <p:ext uri="{BB962C8B-B14F-4D97-AF65-F5344CB8AC3E}">
        <p14:creationId xmlns:p14="http://schemas.microsoft.com/office/powerpoint/2010/main" val="2696355786"/>
      </p:ext>
    </p:extLst>
  </p:cSld>
  <p:clrMapOvr>
    <a:masterClrMapping/>
  </p:clrMapOvr>
  <p:transition spd="med" advTm="5019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DF69526-65A2-4720-AF2D-D834C9AC8B8D}"/>
              </a:ext>
            </a:extLst>
          </p:cNvPr>
          <p:cNvSpPr>
            <a:spLocks noGrp="1"/>
          </p:cNvSpPr>
          <p:nvPr>
            <p:ph type="title"/>
          </p:nvPr>
        </p:nvSpPr>
        <p:spPr>
          <a:xfrm>
            <a:off x="698384" y="481410"/>
            <a:ext cx="7568161" cy="906598"/>
          </a:xfrm>
        </p:spPr>
        <p:txBody>
          <a:bodyPr/>
          <a:lstStyle/>
          <a:p>
            <a:r>
              <a:rPr lang="en-US" sz="4000" dirty="0"/>
              <a:t>Topic Modelling</a:t>
            </a:r>
          </a:p>
        </p:txBody>
      </p:sp>
      <p:sp>
        <p:nvSpPr>
          <p:cNvPr id="13" name="Text Placeholder 3">
            <a:extLst>
              <a:ext uri="{FF2B5EF4-FFF2-40B4-BE49-F238E27FC236}">
                <a16:creationId xmlns:a16="http://schemas.microsoft.com/office/drawing/2014/main" id="{811FD489-8BC5-46A6-93E5-7E1376E67A31}"/>
              </a:ext>
            </a:extLst>
          </p:cNvPr>
          <p:cNvSpPr>
            <a:spLocks noGrp="1"/>
          </p:cNvSpPr>
          <p:nvPr>
            <p:ph type="body" sz="half" idx="2"/>
          </p:nvPr>
        </p:nvSpPr>
        <p:spPr>
          <a:xfrm>
            <a:off x="535710" y="2043202"/>
            <a:ext cx="6251376" cy="3850679"/>
          </a:xfrm>
        </p:spPr>
        <p:txBody>
          <a:bodyPr>
            <a:normAutofit/>
          </a:bodyPr>
          <a:lstStyle/>
          <a:p>
            <a:pPr marL="342900" indent="-342900" algn="l">
              <a:buFont typeface="Arial" panose="020B0604020202020204" pitchFamily="34" charset="0"/>
              <a:buChar char="•"/>
            </a:pPr>
            <a:r>
              <a:rPr lang="en-US" sz="2400" dirty="0"/>
              <a:t>In order to understand the reviews better, we tried to categorized them.</a:t>
            </a:r>
          </a:p>
          <a:p>
            <a:pPr marL="342900" indent="-342900" algn="l">
              <a:buFont typeface="Arial" panose="020B0604020202020204" pitchFamily="34" charset="0"/>
              <a:buChar char="•"/>
            </a:pPr>
            <a:r>
              <a:rPr lang="en-US" sz="2400" dirty="0"/>
              <a:t>Based on the review, which kind of food class it is we tried to identify them.</a:t>
            </a:r>
          </a:p>
          <a:p>
            <a:pPr marL="342900" indent="-342900" algn="l">
              <a:buFont typeface="Arial" panose="020B0604020202020204" pitchFamily="34" charset="0"/>
              <a:buChar char="•"/>
            </a:pPr>
            <a:r>
              <a:rPr lang="en-US" sz="2400" dirty="0"/>
              <a:t>Latent </a:t>
            </a:r>
            <a:r>
              <a:rPr lang="en-US" sz="2400" dirty="0" err="1"/>
              <a:t>Dirchlet</a:t>
            </a:r>
            <a:r>
              <a:rPr lang="en-US" sz="2400" dirty="0"/>
              <a:t> Allocation(LDA) algorithm is used for that.</a:t>
            </a:r>
          </a:p>
          <a:p>
            <a:pPr marL="342900" indent="-342900" algn="l">
              <a:buFont typeface="Arial" panose="020B0604020202020204" pitchFamily="34" charset="0"/>
              <a:buChar char="•"/>
            </a:pPr>
            <a:r>
              <a:rPr lang="en-US" sz="2400" dirty="0"/>
              <a:t>We have done tokenization using </a:t>
            </a:r>
            <a:r>
              <a:rPr lang="en-US" sz="2400" dirty="0" err="1"/>
              <a:t>genesim</a:t>
            </a:r>
            <a:r>
              <a:rPr lang="en-US" sz="2400" dirty="0"/>
              <a:t> library and then trained </a:t>
            </a:r>
            <a:r>
              <a:rPr lang="en-US" sz="2400" dirty="0" err="1"/>
              <a:t>ldamulticore</a:t>
            </a:r>
            <a:r>
              <a:rPr lang="en-US" sz="2400" dirty="0"/>
              <a:t> model.</a:t>
            </a:r>
          </a:p>
        </p:txBody>
      </p:sp>
      <p:pic>
        <p:nvPicPr>
          <p:cNvPr id="4" name="Picture 3">
            <a:extLst>
              <a:ext uri="{FF2B5EF4-FFF2-40B4-BE49-F238E27FC236}">
                <a16:creationId xmlns:a16="http://schemas.microsoft.com/office/drawing/2014/main" id="{81173C7F-4F24-4BAC-974E-C08DD7478558}"/>
              </a:ext>
            </a:extLst>
          </p:cNvPr>
          <p:cNvPicPr>
            <a:picLocks noChangeAspect="1"/>
          </p:cNvPicPr>
          <p:nvPr/>
        </p:nvPicPr>
        <p:blipFill>
          <a:blip r:embed="rId4"/>
          <a:stretch>
            <a:fillRect/>
          </a:stretch>
        </p:blipFill>
        <p:spPr>
          <a:xfrm>
            <a:off x="7118947" y="2394184"/>
            <a:ext cx="4908721" cy="3596567"/>
          </a:xfrm>
          <a:prstGeom prst="rect">
            <a:avLst/>
          </a:prstGeom>
        </p:spPr>
      </p:pic>
      <p:pic>
        <p:nvPicPr>
          <p:cNvPr id="2" name="p6">
            <a:hlinkClick r:id="" action="ppaction://media"/>
            <a:extLst>
              <a:ext uri="{FF2B5EF4-FFF2-40B4-BE49-F238E27FC236}">
                <a16:creationId xmlns:a16="http://schemas.microsoft.com/office/drawing/2014/main" id="{8A96812E-7B34-4A5F-8148-9CB9433276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1941" y="5903820"/>
            <a:ext cx="487363" cy="487363"/>
          </a:xfrm>
          <a:prstGeom prst="rect">
            <a:avLst/>
          </a:prstGeom>
        </p:spPr>
      </p:pic>
    </p:spTree>
    <p:extLst>
      <p:ext uri="{BB962C8B-B14F-4D97-AF65-F5344CB8AC3E}">
        <p14:creationId xmlns:p14="http://schemas.microsoft.com/office/powerpoint/2010/main" val="845203759"/>
      </p:ext>
    </p:extLst>
  </p:cSld>
  <p:clrMapOvr>
    <a:masterClrMapping/>
  </p:clrMapOvr>
  <p:transition spd="med" advTm="353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011F807-6E13-437B-B363-45AC6046DD4C}"/>
              </a:ext>
            </a:extLst>
          </p:cNvPr>
          <p:cNvPicPr>
            <a:picLocks noChangeAspect="1"/>
          </p:cNvPicPr>
          <p:nvPr/>
        </p:nvPicPr>
        <p:blipFill>
          <a:blip r:embed="rId4"/>
          <a:stretch>
            <a:fillRect/>
          </a:stretch>
        </p:blipFill>
        <p:spPr>
          <a:xfrm>
            <a:off x="1714869" y="1340449"/>
            <a:ext cx="9247992" cy="5364366"/>
          </a:xfrm>
          <a:prstGeom prst="rect">
            <a:avLst/>
          </a:prstGeom>
        </p:spPr>
      </p:pic>
      <p:sp>
        <p:nvSpPr>
          <p:cNvPr id="4" name="TextBox 3">
            <a:extLst>
              <a:ext uri="{FF2B5EF4-FFF2-40B4-BE49-F238E27FC236}">
                <a16:creationId xmlns:a16="http://schemas.microsoft.com/office/drawing/2014/main" id="{2FFA435F-33B4-4893-BBEB-D6C446BDA47F}"/>
              </a:ext>
            </a:extLst>
          </p:cNvPr>
          <p:cNvSpPr txBox="1"/>
          <p:nvPr/>
        </p:nvSpPr>
        <p:spPr>
          <a:xfrm>
            <a:off x="1714869" y="242636"/>
            <a:ext cx="9158540" cy="830997"/>
          </a:xfrm>
          <a:prstGeom prst="rect">
            <a:avLst/>
          </a:prstGeom>
          <a:noFill/>
        </p:spPr>
        <p:txBody>
          <a:bodyPr wrap="square" rtlCol="0">
            <a:spAutoFit/>
          </a:bodyPr>
          <a:lstStyle/>
          <a:p>
            <a:r>
              <a:rPr lang="en-US" sz="2400" dirty="0"/>
              <a:t>Interactive visualization for topic modelling using </a:t>
            </a:r>
            <a:r>
              <a:rPr lang="en-US" sz="2400" dirty="0" err="1"/>
              <a:t>PyLDA</a:t>
            </a:r>
            <a:r>
              <a:rPr lang="en-US" sz="2400" dirty="0"/>
              <a:t> package</a:t>
            </a:r>
          </a:p>
          <a:p>
            <a:r>
              <a:rPr lang="en-US" sz="2400" dirty="0"/>
              <a:t>		</a:t>
            </a:r>
            <a:r>
              <a:rPr lang="en-US" dirty="0"/>
              <a:t>(The interactive version attached with the presentation)</a:t>
            </a:r>
          </a:p>
        </p:txBody>
      </p:sp>
      <p:pic>
        <p:nvPicPr>
          <p:cNvPr id="2" name="p7">
            <a:hlinkClick r:id="" action="ppaction://media"/>
            <a:extLst>
              <a:ext uri="{FF2B5EF4-FFF2-40B4-BE49-F238E27FC236}">
                <a16:creationId xmlns:a16="http://schemas.microsoft.com/office/drawing/2014/main" id="{713BAA16-2B5B-4A41-A0AD-EFAE482E66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5552" y="6116569"/>
            <a:ext cx="487363" cy="487363"/>
          </a:xfrm>
          <a:prstGeom prst="rect">
            <a:avLst/>
          </a:prstGeom>
        </p:spPr>
      </p:pic>
    </p:spTree>
    <p:extLst>
      <p:ext uri="{BB962C8B-B14F-4D97-AF65-F5344CB8AC3E}">
        <p14:creationId xmlns:p14="http://schemas.microsoft.com/office/powerpoint/2010/main" val="1979037723"/>
      </p:ext>
    </p:extLst>
  </p:cSld>
  <p:clrMapOvr>
    <a:masterClrMapping/>
  </p:clrMapOvr>
  <p:transition spd="med" advTm="6110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E362AD-1C9C-4CAD-8109-407104051363}"/>
              </a:ext>
            </a:extLst>
          </p:cNvPr>
          <p:cNvSpPr txBox="1"/>
          <p:nvPr/>
        </p:nvSpPr>
        <p:spPr>
          <a:xfrm>
            <a:off x="520485" y="637935"/>
            <a:ext cx="11151029" cy="923330"/>
          </a:xfrm>
          <a:prstGeom prst="rect">
            <a:avLst/>
          </a:prstGeom>
          <a:solidFill>
            <a:schemeClr val="bg1"/>
          </a:solidFill>
        </p:spPr>
        <p:txBody>
          <a:bodyPr wrap="square" rtlCol="0">
            <a:spAutoFit/>
          </a:bodyPr>
          <a:lstStyle/>
          <a:p>
            <a:r>
              <a:rPr lang="en-US" sz="5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Conclusion</a:t>
            </a:r>
          </a:p>
        </p:txBody>
      </p:sp>
      <p:sp>
        <p:nvSpPr>
          <p:cNvPr id="4" name="TextBox 3">
            <a:extLst>
              <a:ext uri="{FF2B5EF4-FFF2-40B4-BE49-F238E27FC236}">
                <a16:creationId xmlns:a16="http://schemas.microsoft.com/office/drawing/2014/main" id="{032149D1-B341-4C86-8189-DB8A17ECAD37}"/>
              </a:ext>
            </a:extLst>
          </p:cNvPr>
          <p:cNvSpPr txBox="1"/>
          <p:nvPr/>
        </p:nvSpPr>
        <p:spPr>
          <a:xfrm>
            <a:off x="520484" y="1694514"/>
            <a:ext cx="11151029" cy="4197559"/>
          </a:xfrm>
          <a:prstGeom prst="rect">
            <a:avLst/>
          </a:prstGeom>
          <a:solidFill>
            <a:schemeClr val="bg1"/>
          </a:solidFill>
        </p:spPr>
        <p:txBody>
          <a:bodyPr wrap="square" rtlCol="0">
            <a:spAutoFit/>
          </a:bodyPr>
          <a:lstStyle/>
          <a:p>
            <a:pPr marL="285750" indent="-285750" algn="l">
              <a:lnSpc>
                <a:spcPct val="150000"/>
              </a:lnSpc>
              <a:buFont typeface="Arial" panose="020B0604020202020204" pitchFamily="34" charset="0"/>
              <a:buChar char="•"/>
            </a:pPr>
            <a:r>
              <a:rPr lang="en-US" sz="2000" b="0" i="0" dirty="0">
                <a:effectLst/>
              </a:rPr>
              <a:t>On the basis of our analysis we can deduce that there are two main types of reviewers that share helpful and meaningful insights with the community and can be considered as reliable.</a:t>
            </a:r>
            <a:br>
              <a:rPr lang="en-US" sz="2000" b="0" i="0" dirty="0">
                <a:effectLst/>
              </a:rPr>
            </a:br>
            <a:endParaRPr lang="en-US" sz="2000" b="0" i="0" dirty="0">
              <a:effectLst/>
            </a:endParaRPr>
          </a:p>
          <a:p>
            <a:pPr marL="285750" indent="-285750" algn="l">
              <a:lnSpc>
                <a:spcPct val="150000"/>
              </a:lnSpc>
              <a:buFont typeface="Arial" panose="020B0604020202020204" pitchFamily="34" charset="0"/>
              <a:buChar char="•"/>
            </a:pPr>
            <a:r>
              <a:rPr lang="en-US" sz="2000" b="0" i="0" dirty="0">
                <a:effectLst/>
              </a:rPr>
              <a:t>The first group consist of reviewers that write long detailed reviews and the second group consist of reviewers that share frequent short reviews on the same platform.</a:t>
            </a:r>
            <a:br>
              <a:rPr lang="en-US" sz="2000" b="0" i="0" dirty="0">
                <a:effectLst/>
              </a:rPr>
            </a:br>
            <a:endParaRPr lang="en-US" sz="2000" b="0" i="0" dirty="0">
              <a:effectLst/>
            </a:endParaRPr>
          </a:p>
          <a:p>
            <a:pPr marL="285750" indent="-285750" algn="l">
              <a:lnSpc>
                <a:spcPct val="150000"/>
              </a:lnSpc>
              <a:buFont typeface="Arial" panose="020B0604020202020204" pitchFamily="34" charset="0"/>
              <a:buChar char="•"/>
            </a:pPr>
            <a:r>
              <a:rPr lang="en-US" sz="2000" b="0" i="0" dirty="0">
                <a:effectLst/>
              </a:rPr>
              <a:t>A sudden increase in 5 star reviews for certain products could be considered as fake addition of reviews.</a:t>
            </a:r>
          </a:p>
          <a:p>
            <a:pPr marL="285750" indent="-285750" algn="l">
              <a:lnSpc>
                <a:spcPct val="150000"/>
              </a:lnSpc>
              <a:buFont typeface="Arial" panose="020B0604020202020204" pitchFamily="34" charset="0"/>
              <a:buChar char="•"/>
            </a:pPr>
            <a:endParaRPr lang="en-US" sz="2000" dirty="0"/>
          </a:p>
          <a:p>
            <a:pPr marL="285750" indent="-285750" algn="l">
              <a:lnSpc>
                <a:spcPct val="150000"/>
              </a:lnSpc>
              <a:buFont typeface="Arial" panose="020B0604020202020204" pitchFamily="34" charset="0"/>
              <a:buChar char="•"/>
            </a:pPr>
            <a:r>
              <a:rPr lang="en-US" sz="2000" b="0" i="0" dirty="0">
                <a:effectLst/>
              </a:rPr>
              <a:t>Using LDA topic modelling we were able to identify the most popular food items from the top reviewers</a:t>
            </a:r>
          </a:p>
        </p:txBody>
      </p:sp>
      <p:pic>
        <p:nvPicPr>
          <p:cNvPr id="3" name="p8">
            <a:hlinkClick r:id="" action="ppaction://media"/>
            <a:extLst>
              <a:ext uri="{FF2B5EF4-FFF2-40B4-BE49-F238E27FC236}">
                <a16:creationId xmlns:a16="http://schemas.microsoft.com/office/drawing/2014/main" id="{90674D3E-B98D-4F6E-A568-AC61EAF6F5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5064" y="6218962"/>
            <a:ext cx="487363" cy="487363"/>
          </a:xfrm>
          <a:prstGeom prst="rect">
            <a:avLst/>
          </a:prstGeom>
        </p:spPr>
      </p:pic>
    </p:spTree>
    <p:extLst>
      <p:ext uri="{BB962C8B-B14F-4D97-AF65-F5344CB8AC3E}">
        <p14:creationId xmlns:p14="http://schemas.microsoft.com/office/powerpoint/2010/main" val="274180462"/>
      </p:ext>
    </p:extLst>
  </p:cSld>
  <p:clrMapOvr>
    <a:masterClrMapping/>
  </p:clrMapOvr>
  <p:transition spd="med" advTm="773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3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6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E362AD-1C9C-4CAD-8109-407104051363}"/>
              </a:ext>
            </a:extLst>
          </p:cNvPr>
          <p:cNvSpPr txBox="1"/>
          <p:nvPr/>
        </p:nvSpPr>
        <p:spPr>
          <a:xfrm>
            <a:off x="573157" y="685756"/>
            <a:ext cx="11086219" cy="923330"/>
          </a:xfrm>
          <a:prstGeom prst="rect">
            <a:avLst/>
          </a:prstGeom>
          <a:solidFill>
            <a:schemeClr val="bg1"/>
          </a:solidFill>
        </p:spPr>
        <p:txBody>
          <a:bodyPr wrap="square" rtlCol="0">
            <a:spAutoFit/>
          </a:bodyPr>
          <a:lstStyle/>
          <a:p>
            <a:r>
              <a:rPr lang="en-US" sz="5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Conclusion</a:t>
            </a:r>
          </a:p>
        </p:txBody>
      </p:sp>
      <p:sp>
        <p:nvSpPr>
          <p:cNvPr id="4" name="TextBox 3">
            <a:extLst>
              <a:ext uri="{FF2B5EF4-FFF2-40B4-BE49-F238E27FC236}">
                <a16:creationId xmlns:a16="http://schemas.microsoft.com/office/drawing/2014/main" id="{032149D1-B341-4C86-8189-DB8A17ECAD37}"/>
              </a:ext>
            </a:extLst>
          </p:cNvPr>
          <p:cNvSpPr txBox="1"/>
          <p:nvPr/>
        </p:nvSpPr>
        <p:spPr>
          <a:xfrm>
            <a:off x="532623" y="1717565"/>
            <a:ext cx="11126753" cy="4197559"/>
          </a:xfrm>
          <a:prstGeom prst="rect">
            <a:avLst/>
          </a:prstGeom>
          <a:solidFill>
            <a:schemeClr val="bg1"/>
          </a:solidFill>
        </p:spPr>
        <p:txBody>
          <a:bodyPr wrap="square" rtlCol="0">
            <a:spAutoFit/>
          </a:bodyPr>
          <a:lstStyle/>
          <a:p>
            <a:pPr marL="285750" indent="-285750" algn="l">
              <a:lnSpc>
                <a:spcPct val="150000"/>
              </a:lnSpc>
              <a:buFont typeface="Arial" panose="020B0604020202020204" pitchFamily="34" charset="0"/>
              <a:buChar char="•"/>
            </a:pPr>
            <a:r>
              <a:rPr lang="en-US" sz="2000" b="0" i="0" dirty="0">
                <a:effectLst/>
              </a:rPr>
              <a:t>As observed, a simple neural network with forward propagation (sequential modelling) can help predict the sentiment of reviews using the text with a good accuracy rate.</a:t>
            </a:r>
          </a:p>
          <a:p>
            <a:pPr marL="285750" indent="-285750" algn="l">
              <a:lnSpc>
                <a:spcPct val="150000"/>
              </a:lnSpc>
              <a:buFont typeface="Arial" panose="020B0604020202020204" pitchFamily="34" charset="0"/>
              <a:buChar char="•"/>
            </a:pPr>
            <a:endParaRPr lang="en-US" sz="2000" dirty="0"/>
          </a:p>
          <a:p>
            <a:pPr marL="285750" indent="-285750" algn="l">
              <a:lnSpc>
                <a:spcPct val="150000"/>
              </a:lnSpc>
              <a:buFont typeface="Arial" panose="020B0604020202020204" pitchFamily="34" charset="0"/>
              <a:buChar char="•"/>
            </a:pPr>
            <a:r>
              <a:rPr lang="en-US" sz="2000" b="0" i="0" dirty="0">
                <a:effectLst/>
              </a:rPr>
              <a:t>Amazon has introduced a features called 'verified accounts' and 'vine programs' to restrict fake reviews on their platform. However, these are not trustworthy yet. </a:t>
            </a:r>
          </a:p>
          <a:p>
            <a:pPr marL="285750" indent="-285750" algn="l">
              <a:lnSpc>
                <a:spcPct val="150000"/>
              </a:lnSpc>
              <a:buFont typeface="Arial" panose="020B0604020202020204" pitchFamily="34" charset="0"/>
              <a:buChar char="•"/>
            </a:pPr>
            <a:endParaRPr lang="en-US" sz="2000" dirty="0"/>
          </a:p>
          <a:p>
            <a:pPr marL="285750" indent="-285750" algn="l">
              <a:lnSpc>
                <a:spcPct val="150000"/>
              </a:lnSpc>
              <a:buFont typeface="Arial" panose="020B0604020202020204" pitchFamily="34" charset="0"/>
              <a:buChar char="•"/>
            </a:pPr>
            <a:r>
              <a:rPr lang="en-US" sz="2000" b="0" i="0" dirty="0">
                <a:effectLst/>
              </a:rPr>
              <a:t>Using advanced analysis techniques in the future, there is a good scope in verifying the programs that check for accuracy of the reviews received online. This will help the customers read only legit reviews and help them make a good purchase online.</a:t>
            </a:r>
          </a:p>
        </p:txBody>
      </p:sp>
      <p:pic>
        <p:nvPicPr>
          <p:cNvPr id="3" name="p9">
            <a:hlinkClick r:id="" action="ppaction://media"/>
            <a:extLst>
              <a:ext uri="{FF2B5EF4-FFF2-40B4-BE49-F238E27FC236}">
                <a16:creationId xmlns:a16="http://schemas.microsoft.com/office/drawing/2014/main" id="{11573F19-C0A4-408A-A259-09690F9677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820" y="6172244"/>
            <a:ext cx="487363" cy="487363"/>
          </a:xfrm>
          <a:prstGeom prst="rect">
            <a:avLst/>
          </a:prstGeom>
        </p:spPr>
      </p:pic>
    </p:spTree>
    <p:extLst>
      <p:ext uri="{BB962C8B-B14F-4D97-AF65-F5344CB8AC3E}">
        <p14:creationId xmlns:p14="http://schemas.microsoft.com/office/powerpoint/2010/main" val="3675525210"/>
      </p:ext>
    </p:extLst>
  </p:cSld>
  <p:clrMapOvr>
    <a:masterClrMapping/>
  </p:clrMapOvr>
  <p:transition spd="med" advTm="3103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2189-1CA2-4048-819E-CFB91B18228E}"/>
              </a:ext>
            </a:extLst>
          </p:cNvPr>
          <p:cNvSpPr>
            <a:spLocks noGrp="1"/>
          </p:cNvSpPr>
          <p:nvPr>
            <p:ph type="ctrTitle"/>
          </p:nvPr>
        </p:nvSpPr>
        <p:spPr>
          <a:xfrm>
            <a:off x="1707129" y="497732"/>
            <a:ext cx="8777741" cy="1049867"/>
          </a:xfrm>
        </p:spPr>
        <p:txBody>
          <a:bodyPr/>
          <a:lstStyle/>
          <a:p>
            <a:r>
              <a:rPr lang="en-IN" dirty="0"/>
              <a:t>References</a:t>
            </a:r>
            <a:endParaRPr lang="en-US" dirty="0"/>
          </a:p>
        </p:txBody>
      </p:sp>
      <p:sp>
        <p:nvSpPr>
          <p:cNvPr id="3" name="Subtitle 2">
            <a:extLst>
              <a:ext uri="{FF2B5EF4-FFF2-40B4-BE49-F238E27FC236}">
                <a16:creationId xmlns:a16="http://schemas.microsoft.com/office/drawing/2014/main" id="{348ACF68-7953-4523-9FBF-732B27ADFE11}"/>
              </a:ext>
            </a:extLst>
          </p:cNvPr>
          <p:cNvSpPr>
            <a:spLocks noGrp="1"/>
          </p:cNvSpPr>
          <p:nvPr>
            <p:ph type="subTitle" idx="1"/>
          </p:nvPr>
        </p:nvSpPr>
        <p:spPr>
          <a:xfrm>
            <a:off x="745435" y="1819922"/>
            <a:ext cx="10813773" cy="3622090"/>
          </a:xfrm>
        </p:spPr>
        <p:txBody>
          <a:bodyPr>
            <a:normAutofit fontScale="85000" lnSpcReduction="10000"/>
          </a:bodyPr>
          <a:lstStyle/>
          <a:p>
            <a:pPr marL="342900" indent="-342900" algn="l">
              <a:buFont typeface="Arial" panose="020B0604020202020204" pitchFamily="34" charset="0"/>
              <a:buChar char="•"/>
            </a:pPr>
            <a:r>
              <a:rPr lang="en-US" dirty="0"/>
              <a:t>Dataset: </a:t>
            </a:r>
            <a:r>
              <a:rPr lang="en-US" dirty="0">
                <a:hlinkClick r:id="rId4">
                  <a:extLst>
                    <a:ext uri="{A12FA001-AC4F-418D-AE19-62706E023703}">
                      <ahyp:hlinkClr xmlns:ahyp="http://schemas.microsoft.com/office/drawing/2018/hyperlinkcolor" val="tx"/>
                    </a:ext>
                  </a:extLst>
                </a:hlinkClick>
              </a:rPr>
              <a:t>https://www.kaggle.com/snap/amazon-fine-food-reviews</a:t>
            </a:r>
          </a:p>
          <a:p>
            <a:pPr marL="342900" indent="-342900" algn="l">
              <a:buFont typeface="Arial" panose="020B0604020202020204" pitchFamily="34" charset="0"/>
              <a:buChar char="•"/>
            </a:pPr>
            <a:r>
              <a:rPr lang="en-US" dirty="0"/>
              <a:t>Notebook is available at : </a:t>
            </a:r>
            <a:r>
              <a:rPr lang="en-US" dirty="0">
                <a:hlinkClick r:id="rId5">
                  <a:extLst>
                    <a:ext uri="{A12FA001-AC4F-418D-AE19-62706E023703}">
                      <ahyp:hlinkClr xmlns:ahyp="http://schemas.microsoft.com/office/drawing/2018/hyperlinkcolor" val="tx"/>
                    </a:ext>
                  </a:extLst>
                </a:hlinkClick>
              </a:rPr>
              <a:t>https://colab.research.google.com/drive/1KgGm5gMyaRTzGGe4yemFK-Uc0nWH3j0N?usp=sharing#scrollTo=gt1PYnvlnKQI</a:t>
            </a:r>
            <a:endParaRPr lang="en-US" dirty="0"/>
          </a:p>
          <a:p>
            <a:pPr algn="l"/>
            <a:endParaRPr lang="en-US" dirty="0">
              <a:solidFill>
                <a:srgbClr val="AD1F1F"/>
              </a:solidFill>
              <a:hlinkClick r:id="rId4">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https://towardsdatascience.com/text-mining-and-sentiment-analysis-for-yelp-reviews-of-a-burger-chain-6d3bcfcab17b</a:t>
            </a:r>
            <a:endParaRPr lang="en-US" dirty="0"/>
          </a:p>
          <a:p>
            <a:pPr marL="342900" indent="-342900" algn="l">
              <a:buFont typeface="Arial" panose="020B0604020202020204" pitchFamily="34" charset="0"/>
              <a:buChar char="•"/>
            </a:pPr>
            <a:r>
              <a:rPr lang="en-IN" dirty="0">
                <a:hlinkClick r:id="rId6">
                  <a:extLst>
                    <a:ext uri="{A12FA001-AC4F-418D-AE19-62706E023703}">
                      <ahyp:hlinkClr xmlns:ahyp="http://schemas.microsoft.com/office/drawing/2018/hyperlinkcolor" val="tx"/>
                    </a:ext>
                  </a:extLst>
                </a:hlinkClick>
              </a:rPr>
              <a:t>https://medium.com/@anoosheh.niavarani.egr/what-an-amazon-fine-food-review-tell-us-a-food-for-thought-869dfe70f2ee</a:t>
            </a:r>
            <a:endParaRPr lang="en-IN" dirty="0"/>
          </a:p>
          <a:p>
            <a:pPr marL="342900" indent="-342900" algn="l">
              <a:buFont typeface="Arial" panose="020B0604020202020204" pitchFamily="34" charset="0"/>
              <a:buChar char="•"/>
            </a:pPr>
            <a:r>
              <a:rPr lang="en-US" dirty="0">
                <a:hlinkClick r:id="rId7">
                  <a:extLst>
                    <a:ext uri="{A12FA001-AC4F-418D-AE19-62706E023703}">
                      <ahyp:hlinkClr xmlns:ahyp="http://schemas.microsoft.com/office/drawing/2018/hyperlinkcolor" val="tx"/>
                    </a:ext>
                  </a:extLst>
                </a:hlinkClick>
              </a:rPr>
              <a:t>https://towardsdatascience.com/sentiment-analysis-on-amazon-reviews-45cd169447ac</a:t>
            </a:r>
            <a:endParaRPr lang="en-US" dirty="0"/>
          </a:p>
        </p:txBody>
      </p:sp>
      <p:pic>
        <p:nvPicPr>
          <p:cNvPr id="4" name="p11">
            <a:hlinkClick r:id="" action="ppaction://media"/>
            <a:extLst>
              <a:ext uri="{FF2B5EF4-FFF2-40B4-BE49-F238E27FC236}">
                <a16:creationId xmlns:a16="http://schemas.microsoft.com/office/drawing/2014/main" id="{4A29B515-AC6F-49AA-8C9C-61084E282F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24151" y="5997299"/>
            <a:ext cx="487363" cy="487363"/>
          </a:xfrm>
          <a:prstGeom prst="rect">
            <a:avLst/>
          </a:prstGeom>
        </p:spPr>
      </p:pic>
    </p:spTree>
    <p:extLst>
      <p:ext uri="{BB962C8B-B14F-4D97-AF65-F5344CB8AC3E}">
        <p14:creationId xmlns:p14="http://schemas.microsoft.com/office/powerpoint/2010/main" val="2522746853"/>
      </p:ext>
    </p:extLst>
  </p:cSld>
  <p:clrMapOvr>
    <a:masterClrMapping/>
  </p:clrMapOvr>
  <p:transition spd="med" advTm="762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ABA9-9963-40D4-9E40-31738AB20746}"/>
              </a:ext>
            </a:extLst>
          </p:cNvPr>
          <p:cNvSpPr>
            <a:spLocks noGrp="1"/>
          </p:cNvSpPr>
          <p:nvPr>
            <p:ph type="title"/>
          </p:nvPr>
        </p:nvSpPr>
        <p:spPr>
          <a:xfrm>
            <a:off x="695134" y="2468218"/>
            <a:ext cx="10353762" cy="1257300"/>
          </a:xfrm>
        </p:spPr>
        <p:txBody>
          <a:bodyPr>
            <a:normAutofit/>
          </a:bodyPr>
          <a:lstStyle/>
          <a:p>
            <a:r>
              <a:rPr lang="en-US" sz="8000" dirty="0"/>
              <a:t>THANK YOU</a:t>
            </a:r>
            <a:endParaRPr lang="en-IN" sz="8000" dirty="0"/>
          </a:p>
        </p:txBody>
      </p:sp>
      <p:pic>
        <p:nvPicPr>
          <p:cNvPr id="4" name="P10">
            <a:hlinkClick r:id="" action="ppaction://media"/>
            <a:extLst>
              <a:ext uri="{FF2B5EF4-FFF2-40B4-BE49-F238E27FC236}">
                <a16:creationId xmlns:a16="http://schemas.microsoft.com/office/drawing/2014/main" id="{5BFD83FC-6B59-4D36-9B33-1F1B46EF57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0255" y="5728942"/>
            <a:ext cx="487363" cy="487363"/>
          </a:xfrm>
          <a:prstGeom prst="rect">
            <a:avLst/>
          </a:prstGeom>
        </p:spPr>
      </p:pic>
    </p:spTree>
    <p:extLst>
      <p:ext uri="{BB962C8B-B14F-4D97-AF65-F5344CB8AC3E}">
        <p14:creationId xmlns:p14="http://schemas.microsoft.com/office/powerpoint/2010/main" val="3156900748"/>
      </p:ext>
    </p:extLst>
  </p:cSld>
  <p:clrMapOvr>
    <a:masterClrMapping/>
  </p:clrMapOvr>
  <mc:AlternateContent xmlns:mc="http://schemas.openxmlformats.org/markup-compatibility/2006">
    <mc:Choice xmlns:p14="http://schemas.microsoft.com/office/powerpoint/2010/main" Requires="p14">
      <p:transition spd="slow" p14:dur="2000" advTm="2796"/>
    </mc:Choice>
    <mc:Fallback>
      <p:transition spd="slow" advTm="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119A-98FF-4A29-8436-3032B9F26CDD}"/>
              </a:ext>
            </a:extLst>
          </p:cNvPr>
          <p:cNvSpPr>
            <a:spLocks noGrp="1"/>
          </p:cNvSpPr>
          <p:nvPr>
            <p:ph type="title"/>
          </p:nvPr>
        </p:nvSpPr>
        <p:spPr/>
        <p:txBody>
          <a:bodyPr/>
          <a:lstStyle/>
          <a:p>
            <a:r>
              <a:rPr lang="en-US" dirty="0"/>
              <a:t>Introduction to the Project</a:t>
            </a:r>
            <a:endParaRPr lang="en-IN" dirty="0"/>
          </a:p>
        </p:txBody>
      </p:sp>
      <p:sp>
        <p:nvSpPr>
          <p:cNvPr id="3" name="Content Placeholder 2">
            <a:extLst>
              <a:ext uri="{FF2B5EF4-FFF2-40B4-BE49-F238E27FC236}">
                <a16:creationId xmlns:a16="http://schemas.microsoft.com/office/drawing/2014/main" id="{745D62A4-D29B-4405-90B5-7A4B656F80D4}"/>
              </a:ext>
            </a:extLst>
          </p:cNvPr>
          <p:cNvSpPr>
            <a:spLocks noGrp="1"/>
          </p:cNvSpPr>
          <p:nvPr>
            <p:ph idx="1"/>
          </p:nvPr>
        </p:nvSpPr>
        <p:spPr>
          <a:xfrm>
            <a:off x="913795" y="1712068"/>
            <a:ext cx="10353762" cy="4079131"/>
          </a:xfrm>
        </p:spPr>
        <p:txBody>
          <a:bodyPr/>
          <a:lstStyle/>
          <a:p>
            <a:r>
              <a:rPr lang="en-US" dirty="0"/>
              <a:t>Finding the sentiments from text reviews using sentiment analysis.</a:t>
            </a:r>
          </a:p>
          <a:p>
            <a:r>
              <a:rPr lang="en-US" dirty="0"/>
              <a:t>Understanding the reviews in terms of helpfulness, length of reviews, and identifying the top reviewers.</a:t>
            </a:r>
          </a:p>
          <a:p>
            <a:r>
              <a:rPr lang="en-US" dirty="0"/>
              <a:t>Carrying out topic modelling to categorize the reviews based on their food class.</a:t>
            </a:r>
          </a:p>
          <a:p>
            <a:r>
              <a:rPr lang="en-US" dirty="0"/>
              <a:t>Creating visualizations to ease the understanding of reviews.</a:t>
            </a:r>
          </a:p>
          <a:p>
            <a:r>
              <a:rPr lang="en-US" dirty="0"/>
              <a:t>Sentiment analysis is carried out using neural networks and LDA algorithm is used for topic modelling.</a:t>
            </a:r>
          </a:p>
          <a:p>
            <a:endParaRPr lang="en-IN" dirty="0"/>
          </a:p>
        </p:txBody>
      </p:sp>
      <p:pic>
        <p:nvPicPr>
          <p:cNvPr id="4" name="newslife">
            <a:hlinkClick r:id="" action="ppaction://media"/>
            <a:extLst>
              <a:ext uri="{FF2B5EF4-FFF2-40B4-BE49-F238E27FC236}">
                <a16:creationId xmlns:a16="http://schemas.microsoft.com/office/drawing/2014/main" id="{DA9FA79F-C562-4B8A-8B46-DF42926ED2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0113" y="6004718"/>
            <a:ext cx="487363" cy="487363"/>
          </a:xfrm>
          <a:prstGeom prst="rect">
            <a:avLst/>
          </a:prstGeom>
        </p:spPr>
      </p:pic>
    </p:spTree>
    <p:extLst>
      <p:ext uri="{BB962C8B-B14F-4D97-AF65-F5344CB8AC3E}">
        <p14:creationId xmlns:p14="http://schemas.microsoft.com/office/powerpoint/2010/main" val="3796001126"/>
      </p:ext>
    </p:extLst>
  </p:cSld>
  <p:clrMapOvr>
    <a:masterClrMapping/>
  </p:clrMapOvr>
  <mc:AlternateContent xmlns:mc="http://schemas.openxmlformats.org/markup-compatibility/2006" xmlns:p14="http://schemas.microsoft.com/office/powerpoint/2010/main">
    <mc:Choice Requires="p14">
      <p:transition spd="slow" p14:dur="2000" advTm="39317"/>
    </mc:Choice>
    <mc:Fallback xmlns="">
      <p:transition spd="slow" advTm="39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43B5-0AFA-487B-90D3-85BCCB37FFF3}"/>
              </a:ext>
            </a:extLst>
          </p:cNvPr>
          <p:cNvSpPr>
            <a:spLocks noGrp="1"/>
          </p:cNvSpPr>
          <p:nvPr>
            <p:ph type="ctrTitle"/>
          </p:nvPr>
        </p:nvSpPr>
        <p:spPr>
          <a:xfrm>
            <a:off x="1189048" y="887860"/>
            <a:ext cx="10472118" cy="943918"/>
          </a:xfrm>
          <a:solidFill>
            <a:schemeClr val="bg1"/>
          </a:solidFill>
        </p:spPr>
        <p:txBody>
          <a:bodyPr/>
          <a:lstStyle/>
          <a:p>
            <a:r>
              <a:rPr lang="en-IN" dirty="0"/>
              <a:t>Data Description</a:t>
            </a:r>
            <a:endParaRPr lang="en-US" dirty="0"/>
          </a:p>
        </p:txBody>
      </p:sp>
      <p:sp>
        <p:nvSpPr>
          <p:cNvPr id="3" name="Subtitle 2">
            <a:extLst>
              <a:ext uri="{FF2B5EF4-FFF2-40B4-BE49-F238E27FC236}">
                <a16:creationId xmlns:a16="http://schemas.microsoft.com/office/drawing/2014/main" id="{9F831ECE-A53D-49ED-A0A1-5F732ADC5805}"/>
              </a:ext>
            </a:extLst>
          </p:cNvPr>
          <p:cNvSpPr>
            <a:spLocks noGrp="1"/>
          </p:cNvSpPr>
          <p:nvPr>
            <p:ph type="subTitle" idx="1"/>
          </p:nvPr>
        </p:nvSpPr>
        <p:spPr>
          <a:xfrm>
            <a:off x="1189048" y="1950538"/>
            <a:ext cx="10472119" cy="4367813"/>
          </a:xfrm>
          <a:solidFill>
            <a:schemeClr val="bg1"/>
          </a:solidFill>
        </p:spPr>
        <p:txBody>
          <a:bodyPr>
            <a:normAutofit fontScale="92500" lnSpcReduction="10000"/>
          </a:bodyPr>
          <a:lstStyle/>
          <a:p>
            <a:pPr marL="342900" indent="-342900" algn="l">
              <a:buFont typeface="Arial" panose="020B0604020202020204" pitchFamily="34" charset="0"/>
              <a:buChar char="•"/>
            </a:pPr>
            <a:r>
              <a:rPr lang="en-IN" sz="2800" b="1" dirty="0">
                <a:effectLst/>
              </a:rPr>
              <a:t>The dataset that we have used for this project is the Amazon Food Reviews Dataset: </a:t>
            </a:r>
            <a:r>
              <a:rPr lang="fi-FI" sz="2800" b="1" dirty="0">
                <a:effectLst/>
              </a:rPr>
              <a:t>https://www.kaggle.com/snap/amazon-fine-food-reviews</a:t>
            </a:r>
            <a:endParaRPr lang="en-IN" sz="2800" b="1" dirty="0">
              <a:effectLst/>
            </a:endParaRPr>
          </a:p>
          <a:p>
            <a:pPr marL="342900" indent="-342900" algn="l">
              <a:buFont typeface="Arial" panose="020B0604020202020204" pitchFamily="34" charset="0"/>
              <a:buChar char="•"/>
            </a:pPr>
            <a:r>
              <a:rPr lang="en-IN" sz="2800" b="1" dirty="0">
                <a:effectLst/>
              </a:rPr>
              <a:t>The dataset is taken from Kaggle and contains more than 10 features and over 500,000 observations.</a:t>
            </a:r>
          </a:p>
          <a:p>
            <a:pPr marL="342900" indent="-342900" algn="l">
              <a:buFont typeface="Arial" panose="020B0604020202020204" pitchFamily="34" charset="0"/>
              <a:buChar char="•"/>
            </a:pPr>
            <a:r>
              <a:rPr lang="en-IN" sz="2800" b="1" dirty="0">
                <a:effectLst/>
              </a:rPr>
              <a:t>It includes reviews about food purchases from Oct 1999 to Oct 2012</a:t>
            </a:r>
          </a:p>
          <a:p>
            <a:pPr marL="342900" indent="-342900" algn="l">
              <a:buFont typeface="Arial" panose="020B0604020202020204" pitchFamily="34" charset="0"/>
              <a:buChar char="•"/>
            </a:pPr>
            <a:r>
              <a:rPr lang="en-IN" sz="2800" b="1" dirty="0">
                <a:effectLst/>
              </a:rPr>
              <a:t>This is an easy-to-understand dataset and includes essential meta data for the purpose of this project.</a:t>
            </a:r>
          </a:p>
          <a:p>
            <a:pPr marL="342900" indent="-342900" algn="l">
              <a:buFont typeface="Arial" panose="020B0604020202020204" pitchFamily="34" charset="0"/>
              <a:buChar char="•"/>
            </a:pPr>
            <a:r>
              <a:rPr lang="en-IN" sz="2800" b="1" dirty="0">
                <a:effectLst/>
              </a:rPr>
              <a:t>The information includes product and user information, ratings and reviews in plain text.</a:t>
            </a:r>
          </a:p>
        </p:txBody>
      </p:sp>
      <p:pic>
        <p:nvPicPr>
          <p:cNvPr id="4" name="slidea4">
            <a:hlinkClick r:id="" action="ppaction://media"/>
            <a:extLst>
              <a:ext uri="{FF2B5EF4-FFF2-40B4-BE49-F238E27FC236}">
                <a16:creationId xmlns:a16="http://schemas.microsoft.com/office/drawing/2014/main" id="{1C856CA3-D43B-4874-9553-5BE3C0B056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8391" y="6007624"/>
            <a:ext cx="487363" cy="487363"/>
          </a:xfrm>
          <a:prstGeom prst="rect">
            <a:avLst/>
          </a:prstGeom>
        </p:spPr>
      </p:pic>
    </p:spTree>
    <p:extLst>
      <p:ext uri="{BB962C8B-B14F-4D97-AF65-F5344CB8AC3E}">
        <p14:creationId xmlns:p14="http://schemas.microsoft.com/office/powerpoint/2010/main" val="1789020592"/>
      </p:ext>
    </p:extLst>
  </p:cSld>
  <p:clrMapOvr>
    <a:masterClrMapping/>
  </p:clrMapOvr>
  <p:transition spd="med" advTm="3460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0000"/>
            <a:lum/>
          </a:blip>
          <a:srcRect/>
          <a:stretch>
            <a:fillRect t="-39000" b="-39000"/>
          </a:stretch>
        </a:blip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E24FCFF-3FE5-4D41-A263-07DF93E350F1}"/>
              </a:ext>
            </a:extLst>
          </p:cNvPr>
          <p:cNvGraphicFramePr>
            <a:graphicFrameLocks noGrp="1"/>
          </p:cNvGraphicFramePr>
          <p:nvPr>
            <p:extLst>
              <p:ext uri="{D42A27DB-BD31-4B8C-83A1-F6EECF244321}">
                <p14:modId xmlns:p14="http://schemas.microsoft.com/office/powerpoint/2010/main" val="2202173656"/>
              </p:ext>
            </p:extLst>
          </p:nvPr>
        </p:nvGraphicFramePr>
        <p:xfrm>
          <a:off x="1287262" y="1237572"/>
          <a:ext cx="9969624" cy="5495279"/>
        </p:xfrm>
        <a:graphic>
          <a:graphicData uri="http://schemas.openxmlformats.org/drawingml/2006/table">
            <a:tbl>
              <a:tblPr firstRow="1" bandRow="1">
                <a:tableStyleId>{8EC20E35-A176-4012-BC5E-935CFFF8708E}</a:tableStyleId>
              </a:tblPr>
              <a:tblGrid>
                <a:gridCol w="4984812">
                  <a:extLst>
                    <a:ext uri="{9D8B030D-6E8A-4147-A177-3AD203B41FA5}">
                      <a16:colId xmlns:a16="http://schemas.microsoft.com/office/drawing/2014/main" val="1979442038"/>
                    </a:ext>
                  </a:extLst>
                </a:gridCol>
                <a:gridCol w="4984812">
                  <a:extLst>
                    <a:ext uri="{9D8B030D-6E8A-4147-A177-3AD203B41FA5}">
                      <a16:colId xmlns:a16="http://schemas.microsoft.com/office/drawing/2014/main" val="2383169300"/>
                    </a:ext>
                  </a:extLst>
                </a:gridCol>
              </a:tblGrid>
              <a:tr h="441801">
                <a:tc>
                  <a:txBody>
                    <a:bodyPr/>
                    <a:lstStyle/>
                    <a:p>
                      <a:pPr algn="ctr"/>
                      <a:r>
                        <a:rPr lang="en-IN" b="0" dirty="0">
                          <a:latin typeface="+mn-lt"/>
                          <a:cs typeface="Aharoni" panose="02010803020104030203" pitchFamily="2" charset="-79"/>
                        </a:rPr>
                        <a:t>Column</a:t>
                      </a:r>
                      <a:endParaRPr lang="en-US" b="0" dirty="0">
                        <a:latin typeface="+mn-lt"/>
                        <a:cs typeface="Aharoni" panose="02010803020104030203" pitchFamily="2" charset="-79"/>
                      </a:endParaRPr>
                    </a:p>
                  </a:txBody>
                  <a:tcPr/>
                </a:tc>
                <a:tc>
                  <a:txBody>
                    <a:bodyPr/>
                    <a:lstStyle/>
                    <a:p>
                      <a:pPr algn="ctr"/>
                      <a:r>
                        <a:rPr lang="en-IN" b="0" dirty="0">
                          <a:latin typeface="+mn-lt"/>
                          <a:cs typeface="Aharoni" panose="02010803020104030203" pitchFamily="2" charset="-79"/>
                        </a:rPr>
                        <a:t>Description</a:t>
                      </a:r>
                      <a:endParaRPr lang="en-US" b="0" dirty="0">
                        <a:latin typeface="+mn-lt"/>
                        <a:cs typeface="Aharoni" panose="02010803020104030203" pitchFamily="2" charset="-79"/>
                      </a:endParaRPr>
                    </a:p>
                  </a:txBody>
                  <a:tcPr/>
                </a:tc>
                <a:extLst>
                  <a:ext uri="{0D108BD9-81ED-4DB2-BD59-A6C34878D82A}">
                    <a16:rowId xmlns:a16="http://schemas.microsoft.com/office/drawing/2014/main" val="342365539"/>
                  </a:ext>
                </a:extLst>
              </a:tr>
              <a:tr h="441801">
                <a:tc>
                  <a:txBody>
                    <a:bodyPr/>
                    <a:lstStyle/>
                    <a:p>
                      <a:pPr algn="ctr"/>
                      <a:r>
                        <a:rPr lang="en-IN" b="0" dirty="0">
                          <a:latin typeface="+mn-lt"/>
                          <a:cs typeface="Aharoni" panose="02010803020104030203" pitchFamily="2" charset="-79"/>
                        </a:rPr>
                        <a:t>ID</a:t>
                      </a:r>
                      <a:endParaRPr lang="en-US" b="0" dirty="0">
                        <a:latin typeface="+mn-lt"/>
                        <a:cs typeface="Aharoni" panose="02010803020104030203" pitchFamily="2" charset="-79"/>
                      </a:endParaRPr>
                    </a:p>
                  </a:txBody>
                  <a:tcPr/>
                </a:tc>
                <a:tc>
                  <a:txBody>
                    <a:bodyPr/>
                    <a:lstStyle/>
                    <a:p>
                      <a:pPr algn="ctr"/>
                      <a:r>
                        <a:rPr lang="en-IN" b="0" dirty="0">
                          <a:latin typeface="+mn-lt"/>
                          <a:cs typeface="Aharoni" panose="02010803020104030203" pitchFamily="2" charset="-79"/>
                        </a:rPr>
                        <a:t>Row ID</a:t>
                      </a:r>
                      <a:endParaRPr lang="en-US" b="0" dirty="0">
                        <a:latin typeface="+mn-lt"/>
                        <a:cs typeface="Aharoni" panose="02010803020104030203" pitchFamily="2" charset="-79"/>
                      </a:endParaRPr>
                    </a:p>
                  </a:txBody>
                  <a:tcPr/>
                </a:tc>
                <a:extLst>
                  <a:ext uri="{0D108BD9-81ED-4DB2-BD59-A6C34878D82A}">
                    <a16:rowId xmlns:a16="http://schemas.microsoft.com/office/drawing/2014/main" val="3554737529"/>
                  </a:ext>
                </a:extLst>
              </a:tr>
              <a:tr h="435749">
                <a:tc>
                  <a:txBody>
                    <a:bodyPr/>
                    <a:lstStyle/>
                    <a:p>
                      <a:pPr algn="ctr"/>
                      <a:r>
                        <a:rPr lang="en-IN" b="0" dirty="0" err="1">
                          <a:latin typeface="+mn-lt"/>
                          <a:cs typeface="Aharoni" panose="02010803020104030203" pitchFamily="2" charset="-79"/>
                        </a:rPr>
                        <a:t>ProductId</a:t>
                      </a:r>
                      <a:r>
                        <a:rPr lang="en-IN" b="0" dirty="0">
                          <a:latin typeface="+mn-lt"/>
                          <a:cs typeface="Aharoni" panose="02010803020104030203" pitchFamily="2" charset="-79"/>
                        </a:rPr>
                        <a:t> </a:t>
                      </a:r>
                      <a:endParaRPr lang="en-US" b="0" dirty="0">
                        <a:latin typeface="+mn-lt"/>
                        <a:cs typeface="Aharoni" panose="02010803020104030203" pitchFamily="2" charset="-79"/>
                      </a:endParaRPr>
                    </a:p>
                  </a:txBody>
                  <a:tcPr/>
                </a:tc>
                <a:tc>
                  <a:txBody>
                    <a:bodyPr/>
                    <a:lstStyle/>
                    <a:p>
                      <a:pPr algn="ctr"/>
                      <a:r>
                        <a:rPr lang="en-US" sz="1800" b="0" kern="1200" dirty="0">
                          <a:solidFill>
                            <a:schemeClr val="dk1"/>
                          </a:solidFill>
                          <a:effectLst/>
                          <a:latin typeface="+mn-lt"/>
                          <a:cs typeface="Aharoni" panose="02010803020104030203" pitchFamily="2" charset="-79"/>
                        </a:rPr>
                        <a:t>Unique identifier for the product</a:t>
                      </a:r>
                      <a:endParaRPr lang="en-US" b="0" dirty="0">
                        <a:latin typeface="+mn-lt"/>
                        <a:cs typeface="Aharoni" panose="02010803020104030203" pitchFamily="2" charset="-79"/>
                      </a:endParaRPr>
                    </a:p>
                  </a:txBody>
                  <a:tcPr/>
                </a:tc>
                <a:extLst>
                  <a:ext uri="{0D108BD9-81ED-4DB2-BD59-A6C34878D82A}">
                    <a16:rowId xmlns:a16="http://schemas.microsoft.com/office/drawing/2014/main" val="2084284699"/>
                  </a:ext>
                </a:extLst>
              </a:tr>
              <a:tr h="441801">
                <a:tc>
                  <a:txBody>
                    <a:bodyPr/>
                    <a:lstStyle/>
                    <a:p>
                      <a:pPr algn="ctr"/>
                      <a:r>
                        <a:rPr lang="en-IN" b="0" dirty="0" err="1">
                          <a:latin typeface="+mn-lt"/>
                          <a:cs typeface="Aharoni" panose="02010803020104030203" pitchFamily="2" charset="-79"/>
                        </a:rPr>
                        <a:t>UserId</a:t>
                      </a:r>
                      <a:endParaRPr lang="en-US" b="0" dirty="0">
                        <a:latin typeface="+mn-lt"/>
                        <a:cs typeface="Aharoni" panose="02010803020104030203" pitchFamily="2" charset="-79"/>
                      </a:endParaRPr>
                    </a:p>
                  </a:txBody>
                  <a:tcPr/>
                </a:tc>
                <a:tc>
                  <a:txBody>
                    <a:bodyPr/>
                    <a:lstStyle/>
                    <a:p>
                      <a:pPr algn="ctr"/>
                      <a:r>
                        <a:rPr lang="en-US" sz="1800" b="0" kern="1200" dirty="0" err="1">
                          <a:solidFill>
                            <a:schemeClr val="dk1"/>
                          </a:solidFill>
                          <a:effectLst/>
                          <a:latin typeface="+mn-lt"/>
                          <a:cs typeface="Aharoni" panose="02010803020104030203" pitchFamily="2" charset="-79"/>
                        </a:rPr>
                        <a:t>Unqiue</a:t>
                      </a:r>
                      <a:r>
                        <a:rPr lang="en-US" sz="1800" b="0" kern="1200" dirty="0">
                          <a:solidFill>
                            <a:schemeClr val="dk1"/>
                          </a:solidFill>
                          <a:effectLst/>
                          <a:latin typeface="+mn-lt"/>
                          <a:cs typeface="Aharoni" panose="02010803020104030203" pitchFamily="2" charset="-79"/>
                        </a:rPr>
                        <a:t> identifier for the user</a:t>
                      </a:r>
                      <a:endParaRPr lang="en-US" b="0" dirty="0">
                        <a:latin typeface="+mn-lt"/>
                        <a:cs typeface="Aharoni" panose="02010803020104030203" pitchFamily="2" charset="-79"/>
                      </a:endParaRPr>
                    </a:p>
                  </a:txBody>
                  <a:tcPr/>
                </a:tc>
                <a:extLst>
                  <a:ext uri="{0D108BD9-81ED-4DB2-BD59-A6C34878D82A}">
                    <a16:rowId xmlns:a16="http://schemas.microsoft.com/office/drawing/2014/main" val="2558075800"/>
                  </a:ext>
                </a:extLst>
              </a:tr>
              <a:tr h="441801">
                <a:tc>
                  <a:txBody>
                    <a:bodyPr/>
                    <a:lstStyle/>
                    <a:p>
                      <a:pPr algn="ctr"/>
                      <a:r>
                        <a:rPr lang="en-US" sz="1800" b="0" kern="1200" dirty="0" err="1">
                          <a:solidFill>
                            <a:schemeClr val="dk1"/>
                          </a:solidFill>
                          <a:effectLst/>
                          <a:latin typeface="+mn-lt"/>
                          <a:cs typeface="Aharoni" panose="02010803020104030203" pitchFamily="2" charset="-79"/>
                        </a:rPr>
                        <a:t>ProfileName</a:t>
                      </a:r>
                      <a:endParaRPr lang="en-US" b="0" dirty="0">
                        <a:latin typeface="+mn-lt"/>
                        <a:cs typeface="Aharoni" panose="02010803020104030203" pitchFamily="2" charset="-79"/>
                      </a:endParaRPr>
                    </a:p>
                  </a:txBody>
                  <a:tcPr/>
                </a:tc>
                <a:tc>
                  <a:txBody>
                    <a:bodyPr/>
                    <a:lstStyle/>
                    <a:p>
                      <a:pPr algn="ctr"/>
                      <a:r>
                        <a:rPr lang="en-US" sz="1800" b="0" kern="1200" dirty="0">
                          <a:solidFill>
                            <a:schemeClr val="dk1"/>
                          </a:solidFill>
                          <a:effectLst/>
                          <a:latin typeface="+mn-lt"/>
                          <a:cs typeface="Aharoni" panose="02010803020104030203" pitchFamily="2" charset="-79"/>
                        </a:rPr>
                        <a:t>Profile name of the user</a:t>
                      </a:r>
                      <a:endParaRPr lang="en-US" b="0" dirty="0">
                        <a:latin typeface="+mn-lt"/>
                        <a:cs typeface="Aharoni" panose="02010803020104030203" pitchFamily="2" charset="-79"/>
                      </a:endParaRPr>
                    </a:p>
                  </a:txBody>
                  <a:tcPr/>
                </a:tc>
                <a:extLst>
                  <a:ext uri="{0D108BD9-81ED-4DB2-BD59-A6C34878D82A}">
                    <a16:rowId xmlns:a16="http://schemas.microsoft.com/office/drawing/2014/main" val="3742450918"/>
                  </a:ext>
                </a:extLst>
              </a:tr>
              <a:tr h="762561">
                <a:tc>
                  <a:txBody>
                    <a:bodyPr/>
                    <a:lstStyle/>
                    <a:p>
                      <a:pPr algn="ctr"/>
                      <a:r>
                        <a:rPr lang="en-US" b="0" dirty="0" err="1">
                          <a:latin typeface="+mn-lt"/>
                          <a:cs typeface="Aharoni" panose="02010803020104030203" pitchFamily="2" charset="-79"/>
                        </a:rPr>
                        <a:t>HelpfulnessNumerator</a:t>
                      </a:r>
                      <a:endParaRPr lang="en-US" b="0" dirty="0">
                        <a:latin typeface="+mn-lt"/>
                        <a:cs typeface="Aharoni" panose="02010803020104030203" pitchFamily="2" charset="-79"/>
                      </a:endParaRPr>
                    </a:p>
                  </a:txBody>
                  <a:tcPr/>
                </a:tc>
                <a:tc>
                  <a:txBody>
                    <a:bodyPr/>
                    <a:lstStyle/>
                    <a:p>
                      <a:pPr algn="ctr"/>
                      <a:r>
                        <a:rPr lang="en-US" sz="1800" b="0" kern="1200" dirty="0">
                          <a:solidFill>
                            <a:schemeClr val="dk1"/>
                          </a:solidFill>
                          <a:effectLst/>
                          <a:latin typeface="+mn-lt"/>
                          <a:cs typeface="Aharoni" panose="02010803020104030203" pitchFamily="2" charset="-79"/>
                        </a:rPr>
                        <a:t>Number of users who found the review helpful</a:t>
                      </a:r>
                      <a:endParaRPr lang="en-US" b="0" dirty="0">
                        <a:latin typeface="+mn-lt"/>
                        <a:cs typeface="Aharoni" panose="02010803020104030203" pitchFamily="2" charset="-79"/>
                      </a:endParaRPr>
                    </a:p>
                  </a:txBody>
                  <a:tcPr/>
                </a:tc>
                <a:extLst>
                  <a:ext uri="{0D108BD9-81ED-4DB2-BD59-A6C34878D82A}">
                    <a16:rowId xmlns:a16="http://schemas.microsoft.com/office/drawing/2014/main" val="1515285499"/>
                  </a:ext>
                </a:extLst>
              </a:tr>
              <a:tr h="76256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latin typeface="+mn-lt"/>
                          <a:cs typeface="Aharoni" panose="02010803020104030203" pitchFamily="2" charset="-79"/>
                        </a:rPr>
                        <a:t>HelpfulnessDenominator</a:t>
                      </a:r>
                      <a:endParaRPr lang="en-US" b="0" dirty="0">
                        <a:latin typeface="+mn-lt"/>
                        <a:cs typeface="Aharoni" panose="02010803020104030203" pitchFamily="2" charset="-79"/>
                      </a:endParaRPr>
                    </a:p>
                    <a:p>
                      <a:pPr algn="ctr"/>
                      <a:endParaRPr lang="en-US" b="0" dirty="0">
                        <a:latin typeface="+mn-lt"/>
                        <a:cs typeface="Aharoni" panose="02010803020104030203" pitchFamily="2" charset="-79"/>
                      </a:endParaRPr>
                    </a:p>
                  </a:txBody>
                  <a:tcPr/>
                </a:tc>
                <a:tc>
                  <a:txBody>
                    <a:bodyPr/>
                    <a:lstStyle/>
                    <a:p>
                      <a:pPr algn="ctr"/>
                      <a:r>
                        <a:rPr lang="en-US" sz="1800" b="0" kern="1200" dirty="0">
                          <a:solidFill>
                            <a:schemeClr val="dk1"/>
                          </a:solidFill>
                          <a:effectLst/>
                          <a:latin typeface="+mn-lt"/>
                          <a:cs typeface="Aharoni" panose="02010803020104030203" pitchFamily="2" charset="-79"/>
                        </a:rPr>
                        <a:t>Number of users who indicated whether they found the review helpful or not</a:t>
                      </a:r>
                      <a:endParaRPr lang="en-US" b="0" dirty="0">
                        <a:latin typeface="+mn-lt"/>
                        <a:cs typeface="Aharoni" panose="02010803020104030203" pitchFamily="2" charset="-79"/>
                      </a:endParaRPr>
                    </a:p>
                  </a:txBody>
                  <a:tcPr/>
                </a:tc>
                <a:extLst>
                  <a:ext uri="{0D108BD9-81ED-4DB2-BD59-A6C34878D82A}">
                    <a16:rowId xmlns:a16="http://schemas.microsoft.com/office/drawing/2014/main" val="2021581507"/>
                  </a:ext>
                </a:extLst>
              </a:tr>
              <a:tr h="441801">
                <a:tc>
                  <a:txBody>
                    <a:bodyPr/>
                    <a:lstStyle/>
                    <a:p>
                      <a:pPr algn="ctr"/>
                      <a:r>
                        <a:rPr lang="en-IN" b="0" dirty="0">
                          <a:latin typeface="+mn-lt"/>
                          <a:cs typeface="Aharoni" panose="02010803020104030203" pitchFamily="2" charset="-79"/>
                        </a:rPr>
                        <a:t>Score</a:t>
                      </a:r>
                      <a:endParaRPr lang="en-US" b="0" dirty="0">
                        <a:latin typeface="+mn-lt"/>
                        <a:cs typeface="Aharoni" panose="02010803020104030203" pitchFamily="2" charset="-79"/>
                      </a:endParaRPr>
                    </a:p>
                  </a:txBody>
                  <a:tcPr/>
                </a:tc>
                <a:tc>
                  <a:txBody>
                    <a:bodyPr/>
                    <a:lstStyle/>
                    <a:p>
                      <a:pPr algn="ctr"/>
                      <a:r>
                        <a:rPr lang="en-US" sz="1800" b="0" kern="1200" dirty="0">
                          <a:solidFill>
                            <a:schemeClr val="dk1"/>
                          </a:solidFill>
                          <a:effectLst/>
                          <a:latin typeface="+mn-lt"/>
                          <a:cs typeface="Aharoni" panose="02010803020104030203" pitchFamily="2" charset="-79"/>
                        </a:rPr>
                        <a:t>User rating between 1 and 5</a:t>
                      </a:r>
                      <a:endParaRPr lang="en-US" sz="1800" b="0" i="0" kern="1200" dirty="0">
                        <a:solidFill>
                          <a:schemeClr val="dk1"/>
                        </a:solidFill>
                        <a:effectLst/>
                        <a:latin typeface="+mn-lt"/>
                        <a:ea typeface="+mn-ea"/>
                        <a:cs typeface="Aharoni" panose="02010803020104030203" pitchFamily="2" charset="-79"/>
                      </a:endParaRPr>
                    </a:p>
                  </a:txBody>
                  <a:tcPr/>
                </a:tc>
                <a:extLst>
                  <a:ext uri="{0D108BD9-81ED-4DB2-BD59-A6C34878D82A}">
                    <a16:rowId xmlns:a16="http://schemas.microsoft.com/office/drawing/2014/main" val="766717641"/>
                  </a:ext>
                </a:extLst>
              </a:tr>
              <a:tr h="441801">
                <a:tc>
                  <a:txBody>
                    <a:bodyPr/>
                    <a:lstStyle/>
                    <a:p>
                      <a:pPr algn="ctr"/>
                      <a:r>
                        <a:rPr lang="en-IN" b="0" dirty="0">
                          <a:latin typeface="+mn-lt"/>
                          <a:cs typeface="Aharoni" panose="02010803020104030203" pitchFamily="2" charset="-79"/>
                        </a:rPr>
                        <a:t>Time</a:t>
                      </a:r>
                      <a:endParaRPr lang="en-US" b="0" dirty="0">
                        <a:latin typeface="+mn-lt"/>
                        <a:cs typeface="Aharoni" panose="02010803020104030203" pitchFamily="2" charset="-79"/>
                      </a:endParaRPr>
                    </a:p>
                  </a:txBody>
                  <a:tcPr/>
                </a:tc>
                <a:tc>
                  <a:txBody>
                    <a:bodyPr/>
                    <a:lstStyle/>
                    <a:p>
                      <a:pPr algn="ctr"/>
                      <a:r>
                        <a:rPr lang="en-IN" sz="1800" b="0" kern="1200" dirty="0">
                          <a:solidFill>
                            <a:schemeClr val="dk1"/>
                          </a:solidFill>
                          <a:effectLst/>
                          <a:latin typeface="+mn-lt"/>
                          <a:cs typeface="Aharoni" panose="02010803020104030203" pitchFamily="2" charset="-79"/>
                        </a:rPr>
                        <a:t>Timestamp for the review</a:t>
                      </a:r>
                      <a:endParaRPr lang="en-US" sz="1800" b="0" i="0" kern="1200" dirty="0">
                        <a:solidFill>
                          <a:schemeClr val="dk1"/>
                        </a:solidFill>
                        <a:effectLst/>
                        <a:latin typeface="+mn-lt"/>
                        <a:ea typeface="+mn-ea"/>
                        <a:cs typeface="Aharoni" panose="02010803020104030203" pitchFamily="2" charset="-79"/>
                      </a:endParaRPr>
                    </a:p>
                  </a:txBody>
                  <a:tcPr/>
                </a:tc>
                <a:extLst>
                  <a:ext uri="{0D108BD9-81ED-4DB2-BD59-A6C34878D82A}">
                    <a16:rowId xmlns:a16="http://schemas.microsoft.com/office/drawing/2014/main" val="3236098273"/>
                  </a:ext>
                </a:extLst>
              </a:tr>
              <a:tr h="441801">
                <a:tc>
                  <a:txBody>
                    <a:bodyPr/>
                    <a:lstStyle/>
                    <a:p>
                      <a:pPr algn="ctr"/>
                      <a:r>
                        <a:rPr lang="en-IN" b="0" dirty="0">
                          <a:latin typeface="+mn-lt"/>
                          <a:cs typeface="Aharoni" panose="02010803020104030203" pitchFamily="2" charset="-79"/>
                        </a:rPr>
                        <a:t>Summary</a:t>
                      </a:r>
                      <a:endParaRPr lang="en-US" b="0" dirty="0">
                        <a:latin typeface="+mn-lt"/>
                        <a:cs typeface="Aharoni" panose="02010803020104030203" pitchFamily="2" charset="-79"/>
                      </a:endParaRPr>
                    </a:p>
                  </a:txBody>
                  <a:tcPr/>
                </a:tc>
                <a:tc>
                  <a:txBody>
                    <a:bodyPr/>
                    <a:lstStyle/>
                    <a:p>
                      <a:pPr algn="ctr"/>
                      <a:r>
                        <a:rPr lang="en-IN" sz="1800" b="0" kern="1200" dirty="0">
                          <a:solidFill>
                            <a:schemeClr val="dk1"/>
                          </a:solidFill>
                          <a:effectLst/>
                          <a:latin typeface="+mn-lt"/>
                          <a:cs typeface="Aharoni" panose="02010803020104030203" pitchFamily="2" charset="-79"/>
                        </a:rPr>
                        <a:t>A brief summary of the review</a:t>
                      </a:r>
                      <a:endParaRPr lang="en-US" sz="1800" b="0" i="0" kern="1200" dirty="0">
                        <a:solidFill>
                          <a:schemeClr val="dk1"/>
                        </a:solidFill>
                        <a:effectLst/>
                        <a:latin typeface="+mn-lt"/>
                        <a:ea typeface="+mn-ea"/>
                        <a:cs typeface="Aharoni" panose="02010803020104030203" pitchFamily="2" charset="-79"/>
                      </a:endParaRPr>
                    </a:p>
                  </a:txBody>
                  <a:tcPr/>
                </a:tc>
                <a:extLst>
                  <a:ext uri="{0D108BD9-81ED-4DB2-BD59-A6C34878D82A}">
                    <a16:rowId xmlns:a16="http://schemas.microsoft.com/office/drawing/2014/main" val="520818800"/>
                  </a:ext>
                </a:extLst>
              </a:tr>
              <a:tr h="441801">
                <a:tc>
                  <a:txBody>
                    <a:bodyPr/>
                    <a:lstStyle/>
                    <a:p>
                      <a:pPr algn="ctr"/>
                      <a:r>
                        <a:rPr lang="en-IN" b="0" dirty="0">
                          <a:latin typeface="+mn-lt"/>
                          <a:cs typeface="Aharoni" panose="02010803020104030203" pitchFamily="2" charset="-79"/>
                        </a:rPr>
                        <a:t>Text</a:t>
                      </a:r>
                      <a:endParaRPr lang="en-US" b="0" dirty="0">
                        <a:latin typeface="+mn-lt"/>
                        <a:cs typeface="Aharoni" panose="02010803020104030203" pitchFamily="2" charset="-79"/>
                      </a:endParaRPr>
                    </a:p>
                  </a:txBody>
                  <a:tcPr/>
                </a:tc>
                <a:tc>
                  <a:txBody>
                    <a:bodyPr/>
                    <a:lstStyle/>
                    <a:p>
                      <a:pPr algn="ctr"/>
                      <a:r>
                        <a:rPr lang="en-IN" sz="1800" b="0" kern="1200" dirty="0">
                          <a:solidFill>
                            <a:schemeClr val="dk1"/>
                          </a:solidFill>
                          <a:effectLst/>
                          <a:latin typeface="+mn-lt"/>
                          <a:cs typeface="Aharoni" panose="02010803020104030203" pitchFamily="2" charset="-79"/>
                        </a:rPr>
                        <a:t>Complete text of the review</a:t>
                      </a:r>
                      <a:endParaRPr lang="en-US" sz="1800" b="0" i="0" kern="1200" dirty="0">
                        <a:solidFill>
                          <a:schemeClr val="dk1"/>
                        </a:solidFill>
                        <a:effectLst/>
                        <a:latin typeface="+mn-lt"/>
                        <a:ea typeface="+mn-ea"/>
                        <a:cs typeface="Aharoni" panose="02010803020104030203" pitchFamily="2" charset="-79"/>
                      </a:endParaRPr>
                    </a:p>
                  </a:txBody>
                  <a:tcPr/>
                </a:tc>
                <a:extLst>
                  <a:ext uri="{0D108BD9-81ED-4DB2-BD59-A6C34878D82A}">
                    <a16:rowId xmlns:a16="http://schemas.microsoft.com/office/drawing/2014/main" val="2171706039"/>
                  </a:ext>
                </a:extLst>
              </a:tr>
            </a:tbl>
          </a:graphicData>
        </a:graphic>
      </p:graphicFrame>
      <p:pic>
        <p:nvPicPr>
          <p:cNvPr id="3" name="Slidea5">
            <a:hlinkClick r:id="" action="ppaction://media"/>
            <a:extLst>
              <a:ext uri="{FF2B5EF4-FFF2-40B4-BE49-F238E27FC236}">
                <a16:creationId xmlns:a16="http://schemas.microsoft.com/office/drawing/2014/main" id="{8705AF74-E05E-444E-A565-9EC0BD566F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859" y="6096401"/>
            <a:ext cx="487363" cy="487363"/>
          </a:xfrm>
          <a:prstGeom prst="rect">
            <a:avLst/>
          </a:prstGeom>
        </p:spPr>
      </p:pic>
      <p:sp>
        <p:nvSpPr>
          <p:cNvPr id="4" name="TextBox 3">
            <a:extLst>
              <a:ext uri="{FF2B5EF4-FFF2-40B4-BE49-F238E27FC236}">
                <a16:creationId xmlns:a16="http://schemas.microsoft.com/office/drawing/2014/main" id="{FDFEF0E6-10C4-438B-AC9F-F5ECBC32CA32}"/>
              </a:ext>
            </a:extLst>
          </p:cNvPr>
          <p:cNvSpPr txBox="1"/>
          <p:nvPr/>
        </p:nvSpPr>
        <p:spPr>
          <a:xfrm>
            <a:off x="1164454" y="296909"/>
            <a:ext cx="9863092" cy="769441"/>
          </a:xfrm>
          <a:prstGeom prst="rect">
            <a:avLst/>
          </a:prstGeom>
          <a:solidFill>
            <a:schemeClr val="bg1"/>
          </a:solidFill>
        </p:spPr>
        <p:txBody>
          <a:bodyPr wrap="square" rtlCol="0">
            <a:spAutoFit/>
          </a:bodyPr>
          <a:lstStyle/>
          <a:p>
            <a:r>
              <a:rPr lang="en-IN" sz="3200" dirty="0">
                <a:solidFill>
                  <a:schemeClr val="bg1"/>
                </a:solidFill>
              </a:rPr>
              <a:t>				</a:t>
            </a:r>
            <a:r>
              <a:rPr lang="en-IN" sz="4400" dirty="0"/>
              <a:t>Data Description</a:t>
            </a:r>
          </a:p>
        </p:txBody>
      </p:sp>
    </p:spTree>
    <p:extLst>
      <p:ext uri="{BB962C8B-B14F-4D97-AF65-F5344CB8AC3E}">
        <p14:creationId xmlns:p14="http://schemas.microsoft.com/office/powerpoint/2010/main" val="1031741387"/>
      </p:ext>
    </p:extLst>
  </p:cSld>
  <p:clrMapOvr>
    <a:masterClrMapping/>
  </p:clrMapOvr>
  <p:transition spd="med" advTm="841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15DC-6CD9-4A55-98C3-0B06566EC799}"/>
              </a:ext>
            </a:extLst>
          </p:cNvPr>
          <p:cNvSpPr>
            <a:spLocks noGrp="1"/>
          </p:cNvSpPr>
          <p:nvPr>
            <p:ph type="ctrTitle"/>
          </p:nvPr>
        </p:nvSpPr>
        <p:spPr>
          <a:xfrm>
            <a:off x="1375983" y="411839"/>
            <a:ext cx="9440034" cy="1049867"/>
          </a:xfrm>
        </p:spPr>
        <p:txBody>
          <a:bodyPr/>
          <a:lstStyle/>
          <a:p>
            <a:r>
              <a:rPr lang="en-IN" dirty="0"/>
              <a:t>Approach and Analysis</a:t>
            </a:r>
            <a:endParaRPr lang="en-US" dirty="0"/>
          </a:p>
        </p:txBody>
      </p:sp>
      <p:graphicFrame>
        <p:nvGraphicFramePr>
          <p:cNvPr id="6" name="Diagram 5">
            <a:extLst>
              <a:ext uri="{FF2B5EF4-FFF2-40B4-BE49-F238E27FC236}">
                <a16:creationId xmlns:a16="http://schemas.microsoft.com/office/drawing/2014/main" id="{7A5DE199-F36E-41F0-9E09-B4A0B98446E3}"/>
              </a:ext>
            </a:extLst>
          </p:cNvPr>
          <p:cNvGraphicFramePr/>
          <p:nvPr>
            <p:extLst>
              <p:ext uri="{D42A27DB-BD31-4B8C-83A1-F6EECF244321}">
                <p14:modId xmlns:p14="http://schemas.microsoft.com/office/powerpoint/2010/main" val="1784486318"/>
              </p:ext>
            </p:extLst>
          </p:nvPr>
        </p:nvGraphicFramePr>
        <p:xfrm>
          <a:off x="1246405" y="1680763"/>
          <a:ext cx="10347831" cy="43027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lidea6">
            <a:hlinkClick r:id="" action="ppaction://media"/>
            <a:extLst>
              <a:ext uri="{FF2B5EF4-FFF2-40B4-BE49-F238E27FC236}">
                <a16:creationId xmlns:a16="http://schemas.microsoft.com/office/drawing/2014/main" id="{8234D230-EF16-4037-A8B9-D5A9FB8B85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45024" y="6003524"/>
            <a:ext cx="487363" cy="487363"/>
          </a:xfrm>
          <a:prstGeom prst="rect">
            <a:avLst/>
          </a:prstGeom>
        </p:spPr>
      </p:pic>
    </p:spTree>
    <p:extLst>
      <p:ext uri="{BB962C8B-B14F-4D97-AF65-F5344CB8AC3E}">
        <p14:creationId xmlns:p14="http://schemas.microsoft.com/office/powerpoint/2010/main" val="907252486"/>
      </p:ext>
    </p:extLst>
  </p:cSld>
  <p:clrMapOvr>
    <a:masterClrMapping/>
  </p:clrMapOvr>
  <p:transition spd="med" advTm="5324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567565" y="2187090"/>
            <a:ext cx="3706889" cy="1241910"/>
          </a:xfrm>
        </p:spPr>
        <p:txBody>
          <a:bodyPr anchor="b">
            <a:normAutofit/>
          </a:bodyPr>
          <a:lstStyle/>
          <a:p>
            <a:r>
              <a:rPr lang="en-IN" b="1" dirty="0"/>
              <a:t>Importing essential libraries</a:t>
            </a:r>
            <a:endParaRPr lang="en-US" b="1" dirty="0"/>
          </a:p>
        </p:txBody>
      </p:sp>
      <p:pic>
        <p:nvPicPr>
          <p:cNvPr id="4" name="Picture 3" descr="Text&#10;&#10;Description automatically generated">
            <a:extLst>
              <a:ext uri="{FF2B5EF4-FFF2-40B4-BE49-F238E27FC236}">
                <a16:creationId xmlns:a16="http://schemas.microsoft.com/office/drawing/2014/main" id="{1BF5F6B1-3928-4230-BAF7-03C8FBDFD21B}"/>
              </a:ext>
            </a:extLst>
          </p:cNvPr>
          <p:cNvPicPr>
            <a:picLocks noChangeAspect="1"/>
          </p:cNvPicPr>
          <p:nvPr/>
        </p:nvPicPr>
        <p:blipFill>
          <a:blip r:embed="rId4"/>
          <a:stretch>
            <a:fillRect/>
          </a:stretch>
        </p:blipFill>
        <p:spPr>
          <a:xfrm>
            <a:off x="4809115" y="516084"/>
            <a:ext cx="6982250" cy="5872371"/>
          </a:xfrm>
          <a:prstGeom prst="rect">
            <a:avLst/>
          </a:prstGeom>
          <a:noFill/>
        </p:spPr>
      </p:pic>
      <p:pic>
        <p:nvPicPr>
          <p:cNvPr id="2" name="slidea7">
            <a:hlinkClick r:id="" action="ppaction://media"/>
            <a:extLst>
              <a:ext uri="{FF2B5EF4-FFF2-40B4-BE49-F238E27FC236}">
                <a16:creationId xmlns:a16="http://schemas.microsoft.com/office/drawing/2014/main" id="{CFEDFAF0-3AA8-4404-B407-D643C9E8E5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0635" y="5901092"/>
            <a:ext cx="487363" cy="487363"/>
          </a:xfrm>
          <a:prstGeom prst="rect">
            <a:avLst/>
          </a:prstGeom>
        </p:spPr>
      </p:pic>
    </p:spTree>
    <p:extLst>
      <p:ext uri="{BB962C8B-B14F-4D97-AF65-F5344CB8AC3E}">
        <p14:creationId xmlns:p14="http://schemas.microsoft.com/office/powerpoint/2010/main" val="1013617477"/>
      </p:ext>
    </p:extLst>
  </p:cSld>
  <p:clrMapOvr>
    <a:masterClrMapping/>
  </p:clrMapOvr>
  <p:transition spd="med" advTm="7265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CB4A8F-FD34-4471-B61D-944D4E51C066}"/>
              </a:ext>
            </a:extLst>
          </p:cNvPr>
          <p:cNvSpPr>
            <a:spLocks noGrp="1"/>
          </p:cNvSpPr>
          <p:nvPr>
            <p:ph type="title"/>
          </p:nvPr>
        </p:nvSpPr>
        <p:spPr>
          <a:xfrm>
            <a:off x="913795" y="609600"/>
            <a:ext cx="10353762" cy="1257300"/>
          </a:xfrm>
        </p:spPr>
        <p:txBody>
          <a:bodyPr anchor="ctr">
            <a:normAutofit/>
          </a:bodyPr>
          <a:lstStyle/>
          <a:p>
            <a:r>
              <a:rPr lang="en-US" sz="3200" b="1" dirty="0"/>
              <a:t>Importing the dataset and displaying the first five rows</a:t>
            </a:r>
          </a:p>
        </p:txBody>
      </p:sp>
      <p:pic>
        <p:nvPicPr>
          <p:cNvPr id="5" name="Picture 4" descr="Table&#10;&#10;Description automatically generated">
            <a:extLst>
              <a:ext uri="{FF2B5EF4-FFF2-40B4-BE49-F238E27FC236}">
                <a16:creationId xmlns:a16="http://schemas.microsoft.com/office/drawing/2014/main" id="{44951852-7C1C-42DF-B212-6F8331C9E667}"/>
              </a:ext>
            </a:extLst>
          </p:cNvPr>
          <p:cNvPicPr>
            <a:picLocks noChangeAspect="1"/>
          </p:cNvPicPr>
          <p:nvPr/>
        </p:nvPicPr>
        <p:blipFill>
          <a:blip r:embed="rId4"/>
          <a:stretch>
            <a:fillRect/>
          </a:stretch>
        </p:blipFill>
        <p:spPr>
          <a:xfrm>
            <a:off x="517262" y="2585057"/>
            <a:ext cx="11317273" cy="2914197"/>
          </a:xfrm>
          <a:prstGeom prst="rect">
            <a:avLst/>
          </a:prstGeom>
          <a:noFill/>
        </p:spPr>
      </p:pic>
      <p:pic>
        <p:nvPicPr>
          <p:cNvPr id="2" name="slidea8">
            <a:hlinkClick r:id="" action="ppaction://media"/>
            <a:extLst>
              <a:ext uri="{FF2B5EF4-FFF2-40B4-BE49-F238E27FC236}">
                <a16:creationId xmlns:a16="http://schemas.microsoft.com/office/drawing/2014/main" id="{2511FC66-2F92-4638-BDD4-90A68F93FA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432" y="6004718"/>
            <a:ext cx="487363" cy="487363"/>
          </a:xfrm>
          <a:prstGeom prst="rect">
            <a:avLst/>
          </a:prstGeom>
        </p:spPr>
      </p:pic>
    </p:spTree>
    <p:extLst>
      <p:ext uri="{BB962C8B-B14F-4D97-AF65-F5344CB8AC3E}">
        <p14:creationId xmlns:p14="http://schemas.microsoft.com/office/powerpoint/2010/main" val="500892180"/>
      </p:ext>
    </p:extLst>
  </p:cSld>
  <p:clrMapOvr>
    <a:masterClrMapping/>
  </p:clrMapOvr>
  <p:transition spd="med" advTm="2048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{A3526FD0-D49E-40CA-B3AC-A68B5A21AB7F}tf12214701_win32</Template>
  <TotalTime>896</TotalTime>
  <Words>1499</Words>
  <Application>Microsoft Office PowerPoint</Application>
  <PresentationFormat>Widescreen</PresentationFormat>
  <Paragraphs>160</Paragraphs>
  <Slides>35</Slides>
  <Notes>0</Notes>
  <HiddenSlides>0</HiddenSlides>
  <MMClips>35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Baskerville Old Face</vt:lpstr>
      <vt:lpstr>Goudy Old Style</vt:lpstr>
      <vt:lpstr>Wingdings 2</vt:lpstr>
      <vt:lpstr>SlateVTI</vt:lpstr>
      <vt:lpstr>Amazon Food Reviews BAN 200 NBB Project</vt:lpstr>
      <vt:lpstr>Table of Contents</vt:lpstr>
      <vt:lpstr>Goals of this Project</vt:lpstr>
      <vt:lpstr>Introduction to the Project</vt:lpstr>
      <vt:lpstr>Data Description</vt:lpstr>
      <vt:lpstr>PowerPoint Presentation</vt:lpstr>
      <vt:lpstr>Approach and Analysis</vt:lpstr>
      <vt:lpstr>Importing essential libraries</vt:lpstr>
      <vt:lpstr>Importing the dataset and displaying the first five rows</vt:lpstr>
      <vt:lpstr>Displaying some statistical insights of the dataset</vt:lpstr>
      <vt:lpstr>Sample review from the dataset</vt:lpstr>
      <vt:lpstr>Data preprocessing - Cleaning</vt:lpstr>
      <vt:lpstr>Cleaning the text of reviews</vt:lpstr>
      <vt:lpstr>Calculating review lengths</vt:lpstr>
      <vt:lpstr>Plotting the review score</vt:lpstr>
      <vt:lpstr>Grouping reviews together </vt:lpstr>
      <vt:lpstr>Calculating the helpfulness of the reviews</vt:lpstr>
      <vt:lpstr>Generating a Wordcloud</vt:lpstr>
      <vt:lpstr>Classifying reviews into positive and negative based on score</vt:lpstr>
      <vt:lpstr>Top 20 negative and positive words from the reviews</vt:lpstr>
      <vt:lpstr>Some graphs and visualizations using the matplotlib library</vt:lpstr>
      <vt:lpstr>Some graphs and visualizations using the matplotlib library</vt:lpstr>
      <vt:lpstr>Top words in positive reviews  Some common sentiments include excellent, auto delivery, perfect, delicious, recommended and more</vt:lpstr>
      <vt:lpstr>Top words in negative reviews  Some common sentiments include horrible, unusable, disappointed, returnable and more</vt:lpstr>
      <vt:lpstr>We can see an increase in the number of 5 star ratings from July 2006 onwards</vt:lpstr>
      <vt:lpstr>The length of the reviews has been more or less the same throughout the years.</vt:lpstr>
      <vt:lpstr>Training The Neural Network Model </vt:lpstr>
      <vt:lpstr>Loss and Accuracy</vt:lpstr>
      <vt:lpstr>Accuracy Measures</vt:lpstr>
      <vt:lpstr>Topic Modelling</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Food Reviews</dc:title>
  <dc:creator>Ron Mathew</dc:creator>
  <cp:lastModifiedBy>pruthvi patel</cp:lastModifiedBy>
  <cp:revision>100</cp:revision>
  <dcterms:created xsi:type="dcterms:W3CDTF">2021-07-31T07:57:41Z</dcterms:created>
  <dcterms:modified xsi:type="dcterms:W3CDTF">2021-08-03T01:34:10Z</dcterms:modified>
</cp:coreProperties>
</file>